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92" r:id="rId5"/>
    <p:sldId id="260" r:id="rId6"/>
    <p:sldId id="279" r:id="rId7"/>
    <p:sldId id="276" r:id="rId8"/>
    <p:sldId id="281" r:id="rId9"/>
    <p:sldId id="289" r:id="rId10"/>
    <p:sldId id="282" r:id="rId11"/>
    <p:sldId id="278" r:id="rId12"/>
    <p:sldId id="305" r:id="rId13"/>
    <p:sldId id="277" r:id="rId14"/>
    <p:sldId id="262" r:id="rId15"/>
    <p:sldId id="293" r:id="rId16"/>
    <p:sldId id="263" r:id="rId17"/>
    <p:sldId id="266" r:id="rId18"/>
    <p:sldId id="269" r:id="rId19"/>
    <p:sldId id="270" r:id="rId20"/>
    <p:sldId id="271" r:id="rId21"/>
    <p:sldId id="272" r:id="rId22"/>
    <p:sldId id="273" r:id="rId23"/>
    <p:sldId id="274" r:id="rId24"/>
    <p:sldId id="275" r:id="rId25"/>
    <p:sldId id="290" r:id="rId26"/>
    <p:sldId id="304" r:id="rId27"/>
    <p:sldId id="283" r:id="rId28"/>
    <p:sldId id="295" r:id="rId29"/>
    <p:sldId id="301" r:id="rId30"/>
    <p:sldId id="302" r:id="rId31"/>
    <p:sldId id="303" r:id="rId32"/>
    <p:sldId id="296" r:id="rId33"/>
    <p:sldId id="284" r:id="rId34"/>
    <p:sldId id="285" r:id="rId35"/>
    <p:sldId id="294" r:id="rId36"/>
    <p:sldId id="265"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A93"/>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9"/>
  </p:normalViewPr>
  <p:slideViewPr>
    <p:cSldViewPr>
      <p:cViewPr>
        <p:scale>
          <a:sx n="66" d="100"/>
          <a:sy n="66" d="100"/>
        </p:scale>
        <p:origin x="1560" y="5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E1F00-7596-4870-908E-783911764C8F}" type="datetimeFigureOut">
              <a:rPr lang="en-US" smtClean="0"/>
              <a:t>11/9/17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06074-AAC3-4FC7-A787-A3F69D4DEE16}" type="slidenum">
              <a:rPr lang="en-US" smtClean="0"/>
              <a:t>‹#›</a:t>
            </a:fld>
            <a:endParaRPr lang="en-US"/>
          </a:p>
        </p:txBody>
      </p:sp>
    </p:spTree>
    <p:extLst>
      <p:ext uri="{BB962C8B-B14F-4D97-AF65-F5344CB8AC3E}">
        <p14:creationId xmlns:p14="http://schemas.microsoft.com/office/powerpoint/2010/main" val="100062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06074-AAC3-4FC7-A787-A3F69D4DEE16}" type="slidenum">
              <a:rPr lang="en-US" smtClean="0"/>
              <a:t>3</a:t>
            </a:fld>
            <a:endParaRPr lang="en-US"/>
          </a:p>
        </p:txBody>
      </p:sp>
    </p:spTree>
    <p:extLst>
      <p:ext uri="{BB962C8B-B14F-4D97-AF65-F5344CB8AC3E}">
        <p14:creationId xmlns:p14="http://schemas.microsoft.com/office/powerpoint/2010/main" val="355900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5B14BB-05DB-463D-97AE-006E697E910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354137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B14BB-05DB-463D-97AE-006E697E910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302932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B14BB-05DB-463D-97AE-006E697E910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253434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B14BB-05DB-463D-97AE-006E697E910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353785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B14BB-05DB-463D-97AE-006E697E910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301553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B14BB-05DB-463D-97AE-006E697E910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57859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5B14BB-05DB-463D-97AE-006E697E910E}"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97468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5B14BB-05DB-463D-97AE-006E697E910E}"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372184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B14BB-05DB-463D-97AE-006E697E910E}"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292109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B14BB-05DB-463D-97AE-006E697E910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318106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B14BB-05DB-463D-97AE-006E697E910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1CBC7-F959-493D-82DC-8556DE232944}" type="slidenum">
              <a:rPr lang="en-US" smtClean="0"/>
              <a:t>‹#›</a:t>
            </a:fld>
            <a:endParaRPr lang="en-US"/>
          </a:p>
        </p:txBody>
      </p:sp>
    </p:spTree>
    <p:extLst>
      <p:ext uri="{BB962C8B-B14F-4D97-AF65-F5344CB8AC3E}">
        <p14:creationId xmlns:p14="http://schemas.microsoft.com/office/powerpoint/2010/main" val="5617411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14BB-05DB-463D-97AE-006E697E910E}" type="datetimeFigureOut">
              <a:rPr lang="en-US" smtClean="0"/>
              <a:t>11/9/17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1CBC7-F959-493D-82DC-8556DE232944}" type="slidenum">
              <a:rPr lang="en-US" smtClean="0"/>
              <a:t>‹#›</a:t>
            </a:fld>
            <a:endParaRPr lang="en-US"/>
          </a:p>
        </p:txBody>
      </p:sp>
    </p:spTree>
    <p:extLst>
      <p:ext uri="{BB962C8B-B14F-4D97-AF65-F5344CB8AC3E}">
        <p14:creationId xmlns:p14="http://schemas.microsoft.com/office/powerpoint/2010/main" val="269937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register.gostudenttours.com/" TargetMode="Externa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Lisa@GoStudentTours.com"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671" y="3514130"/>
            <a:ext cx="7772400" cy="838200"/>
          </a:xfrm>
        </p:spPr>
        <p:txBody>
          <a:bodyPr>
            <a:normAutofit fontScale="90000"/>
          </a:bodyPr>
          <a:lstStyle/>
          <a:p>
            <a:r>
              <a:rPr lang="en-US" dirty="0" smtClean="0">
                <a:latin typeface="Aparajita" panose="020B0604020202020204" pitchFamily="34" charset="0"/>
                <a:cs typeface="Aparajita" panose="020B0604020202020204" pitchFamily="34" charset="0"/>
              </a:rPr>
              <a:t>Washington, DC/Manassas Battlefields</a:t>
            </a:r>
            <a:endParaRPr lang="en-US" dirty="0">
              <a:latin typeface="Aparajita" panose="020B0604020202020204" pitchFamily="34" charset="0"/>
              <a:cs typeface="Aparajita" panose="020B0604020202020204" pitchFamily="34" charset="0"/>
            </a:endParaRPr>
          </a:p>
        </p:txBody>
      </p:sp>
      <p:sp>
        <p:nvSpPr>
          <p:cNvPr id="3" name="Subtitle 2"/>
          <p:cNvSpPr>
            <a:spLocks noGrp="1"/>
          </p:cNvSpPr>
          <p:nvPr>
            <p:ph type="subTitle" idx="1"/>
          </p:nvPr>
        </p:nvSpPr>
        <p:spPr>
          <a:xfrm>
            <a:off x="1295400" y="4800600"/>
            <a:ext cx="4038600" cy="838200"/>
          </a:xfrm>
        </p:spPr>
        <p:txBody>
          <a:bodyPr>
            <a:normAutofit/>
          </a:bodyPr>
          <a:lstStyle/>
          <a:p>
            <a:r>
              <a:rPr lang="en-US" sz="4400" dirty="0" smtClean="0">
                <a:solidFill>
                  <a:srgbClr val="254A93"/>
                </a:solidFill>
                <a:latin typeface="Aparajita" panose="020B0604020202020204" pitchFamily="34" charset="0"/>
                <a:cs typeface="Aparajita" panose="020B0604020202020204" pitchFamily="34" charset="0"/>
              </a:rPr>
              <a:t>June 1-4, 2018</a:t>
            </a:r>
            <a:endParaRPr lang="en-US" sz="4400" dirty="0">
              <a:solidFill>
                <a:srgbClr val="254A93"/>
              </a:solidFill>
              <a:latin typeface="Aparajita" panose="020B0604020202020204" pitchFamily="34" charset="0"/>
              <a:cs typeface="Aparajit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3435"/>
            <a:ext cx="3505658" cy="3102195"/>
          </a:xfrm>
          <a:prstGeom prst="rect">
            <a:avLst/>
          </a:prstGeom>
        </p:spPr>
      </p:pic>
      <p:pic>
        <p:nvPicPr>
          <p:cNvPr id="5" name="Picture 4" descr="Go_Student_Tours-300dpip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635000"/>
            <a:ext cx="5285119" cy="981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Rectangle 6"/>
          <p:cNvSpPr/>
          <p:nvPr/>
        </p:nvSpPr>
        <p:spPr>
          <a:xfrm>
            <a:off x="4463094" y="1805970"/>
            <a:ext cx="3307317" cy="1569660"/>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Narrow" panose="020B0606020202030204" pitchFamily="34" charset="0"/>
              </a:rPr>
              <a:t>Presents the</a:t>
            </a:r>
          </a:p>
          <a:p>
            <a:pPr algn="ctr"/>
            <a:r>
              <a:rPr lang="en-US" sz="3200" b="1" cap="none" spc="0"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rPr>
              <a:t> 2018 Knox County </a:t>
            </a:r>
          </a:p>
          <a:p>
            <a:pPr algn="ctr"/>
            <a:r>
              <a:rPr lang="en-US" sz="3200" b="1" cap="none" spc="0"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rPr>
              <a:t>Safety Patrol Trip</a:t>
            </a:r>
            <a:endParaRPr lang="en-US" sz="3200" b="1" cap="none" spc="0"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endParaRPr>
          </a:p>
        </p:txBody>
      </p:sp>
      <p:cxnSp>
        <p:nvCxnSpPr>
          <p:cNvPr id="9" name="Straight Connector 8"/>
          <p:cNvCxnSpPr/>
          <p:nvPr/>
        </p:nvCxnSpPr>
        <p:spPr>
          <a:xfrm>
            <a:off x="1066800" y="4572000"/>
            <a:ext cx="7183723" cy="0"/>
          </a:xfrm>
          <a:prstGeom prst="line">
            <a:avLst/>
          </a:prstGeom>
          <a:ln w="38100">
            <a:solidFill>
              <a:srgbClr val="254A9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871" y="4038599"/>
            <a:ext cx="4250308" cy="2696289"/>
          </a:xfrm>
          <a:prstGeom prst="rect">
            <a:avLst/>
          </a:prstGeom>
        </p:spPr>
      </p:pic>
      <p:sp>
        <p:nvSpPr>
          <p:cNvPr id="11" name="Moon 10"/>
          <p:cNvSpPr/>
          <p:nvPr/>
        </p:nvSpPr>
        <p:spPr>
          <a:xfrm rot="18987805">
            <a:off x="-1125709" y="1232509"/>
            <a:ext cx="4385017" cy="8667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0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488207" y="625758"/>
            <a:ext cx="2167581" cy="1384995"/>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Meals</a:t>
            </a:r>
          </a:p>
          <a:p>
            <a:pPr algn="ctr"/>
            <a:endParaRPr lang="en-US" sz="36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752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2362200"/>
            <a:ext cx="8579409" cy="3539430"/>
          </a:xfrm>
          <a:prstGeom prst="rect">
            <a:avLst/>
          </a:prstGeom>
          <a:noFill/>
          <a:ln>
            <a:noFill/>
          </a:ln>
        </p:spPr>
        <p:txBody>
          <a:bodyPr wrap="square" lIns="91440" tIns="45720" rIns="91440" bIns="45720">
            <a:spAutoFit/>
          </a:bodyPr>
          <a:lstStyle/>
          <a:p>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a:t>
            </a:r>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Box lunches provided </a:t>
            </a:r>
            <a:r>
              <a:rPr lang="en-US" sz="2800" b="1" dirty="0" err="1"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en</a:t>
            </a:r>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route</a:t>
            </a:r>
            <a:endPar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r>
              <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3 full hot breakfasts </a:t>
            </a:r>
          </a:p>
          <a:p>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2 lunches provided while in DC </a:t>
            </a:r>
          </a:p>
          <a:p>
            <a:pPr lvl="1"/>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a:t>
            </a:r>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via voucher</a:t>
            </a:r>
          </a:p>
          <a:p>
            <a:pPr lvl="1"/>
            <a:r>
              <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3 dinners:</a:t>
            </a:r>
          </a:p>
          <a:p>
            <a:pPr lvl="1"/>
            <a:r>
              <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1 at hotel &amp; 2 in DC Restaurants</a:t>
            </a:r>
          </a:p>
          <a:p>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a:t>
            </a:r>
            <a:endPar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algn="ctr"/>
            <a:endParaRPr lang="en-US" sz="2800" b="1" cap="none"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648213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182744" y="625758"/>
            <a:ext cx="2778518" cy="830997"/>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Escorts</a:t>
            </a:r>
            <a:endParaRPr lang="en-US" sz="48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2" y="16764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66034" y="2209800"/>
            <a:ext cx="7848559" cy="3477875"/>
          </a:xfrm>
          <a:prstGeom prst="rect">
            <a:avLst/>
          </a:prstGeom>
          <a:noFill/>
          <a:ln>
            <a:noFill/>
          </a:ln>
        </p:spPr>
        <p:txBody>
          <a:bodyPr wrap="none" lIns="91440" tIns="45720" rIns="91440" bIns="45720">
            <a:spAutoFit/>
          </a:bodyPr>
          <a:lstStyle/>
          <a:p>
            <a:pPr marL="457200" indent="-457200">
              <a:buFont typeface="Arial" panose="020B0604020202020204" pitchFamily="34" charset="0"/>
              <a:buChar char="•"/>
            </a:pP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GST Representatives and lead escorts will </a:t>
            </a:r>
          </a:p>
          <a:p>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accompany the group from Knoxville to </a:t>
            </a:r>
          </a:p>
          <a:p>
            <a:r>
              <a:rPr lang="en-US" sz="2000" b="1"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t>
            </a: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Washington, DC, and back.</a:t>
            </a:r>
          </a:p>
          <a:p>
            <a:endParaRPr lang="en-US" sz="2000" b="1"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a:p>
            <a:pPr marL="342900" indent="-342900">
              <a:buFont typeface="Arial" panose="020B0604020202020204" pitchFamily="34" charset="0"/>
              <a:buChar char="•"/>
            </a:pP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Lead escorts will remain at each hotel with group.</a:t>
            </a:r>
          </a:p>
          <a:p>
            <a:pPr marL="342900" indent="-342900">
              <a:buFont typeface="Arial" panose="020B0604020202020204" pitchFamily="34" charset="0"/>
              <a:buChar char="•"/>
            </a:pPr>
            <a:endParaRPr lang="en-US" sz="2000" b="1"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a:p>
            <a:pPr marL="342900" indent="-342900">
              <a:buFont typeface="Arial" panose="020B0604020202020204" pitchFamily="34" charset="0"/>
              <a:buChar char="•"/>
            </a:pPr>
            <a:r>
              <a:rPr lang="en-US" sz="2000" b="1"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Each bus will have a Licensed DC Guide throughout </a:t>
            </a:r>
          </a:p>
          <a:p>
            <a:r>
              <a:rPr lang="en-US" sz="2000" b="1" cap="none" spc="0"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t>
            </a: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the tour once in Washington.</a:t>
            </a:r>
          </a:p>
          <a:p>
            <a:endParaRPr lang="en-US" sz="2000" b="1"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a:p>
            <a:pPr marL="342900" indent="-342900">
              <a:buFont typeface="Arial" panose="020B0604020202020204" pitchFamily="34" charset="0"/>
              <a:buChar char="•"/>
            </a:pP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All gratuities for drivers, escorts and guides</a:t>
            </a:r>
          </a:p>
          <a:p>
            <a:pPr lvl="1"/>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are included.</a:t>
            </a:r>
            <a:endParaRPr lang="en-US" sz="2000" b="1" cap="none" spc="0"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49131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2233705" y="625758"/>
            <a:ext cx="4676601" cy="830997"/>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Police Escort</a:t>
            </a:r>
            <a:endParaRPr lang="en-US" sz="48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2" y="16764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66034" y="2209800"/>
            <a:ext cx="8011873" cy="1938992"/>
          </a:xfrm>
          <a:prstGeom prst="rect">
            <a:avLst/>
          </a:prstGeom>
          <a:noFill/>
          <a:ln>
            <a:noFill/>
          </a:ln>
        </p:spPr>
        <p:txBody>
          <a:bodyPr wrap="none" lIns="91440" tIns="45720" rIns="91440" bIns="45720">
            <a:spAutoFit/>
          </a:bodyPr>
          <a:lstStyle/>
          <a:p>
            <a:pPr marL="457200" indent="-457200">
              <a:buFont typeface="Arial" panose="020B0604020202020204" pitchFamily="34" charset="0"/>
              <a:buChar char="•"/>
            </a:pP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Knox County Police </a:t>
            </a:r>
            <a:r>
              <a:rPr lang="en-US" sz="2000" b="1"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will be escorting us on the trip </a:t>
            </a:r>
          </a:p>
          <a:p>
            <a:r>
              <a:rPr lang="en-US" sz="2000" b="1" cap="none" spc="0"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t>
            </a: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to and from Washington, DC this year.</a:t>
            </a:r>
          </a:p>
          <a:p>
            <a:endParaRPr lang="en-US" sz="2000" b="1"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a:p>
            <a:pPr marL="342900" indent="-342900">
              <a:buFont typeface="Arial" panose="020B0604020202020204" pitchFamily="34" charset="0"/>
              <a:buChar char="•"/>
            </a:pPr>
            <a:r>
              <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We are grateful for their service to their community </a:t>
            </a:r>
          </a:p>
          <a:p>
            <a:r>
              <a:rPr lang="en-US" sz="2000" b="1"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and commitment to partner with us!</a:t>
            </a:r>
            <a:endParaRPr lang="en-US" sz="2000" b="1" cap="none" spc="0" dirty="0" smtClean="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a:p>
            <a:pPr marL="457200" indent="-457200">
              <a:buFont typeface="Arial" panose="020B0604020202020204" pitchFamily="34" charset="0"/>
              <a:buChar char="•"/>
            </a:pPr>
            <a:endParaRPr lang="en-US" sz="2000" b="1" dirty="0">
              <a:ln w="12700">
                <a:solidFill>
                  <a:schemeClr val="tx2">
                    <a:satMod val="155000"/>
                  </a:schemeClr>
                </a:solidFill>
                <a:prstDash val="solid"/>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788748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580158" y="16897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143762" y="625758"/>
            <a:ext cx="2856488" cy="923330"/>
          </a:xfrm>
          <a:prstGeom prst="rect">
            <a:avLst/>
          </a:prstGeom>
          <a:noFill/>
          <a:ln>
            <a:noFill/>
          </a:ln>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Nurses</a:t>
            </a:r>
            <a:endParaRPr lang="en-US" sz="54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85468" y="1324116"/>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5468" y="1380935"/>
            <a:ext cx="8839200" cy="6494085"/>
          </a:xfrm>
          <a:prstGeom prst="rect">
            <a:avLst/>
          </a:prstGeom>
          <a:noFill/>
          <a:ln>
            <a:noFill/>
          </a:ln>
        </p:spPr>
        <p:txBody>
          <a:bodyPr wrap="square" lIns="91440" tIns="45720" rIns="91440" bIns="45720">
            <a:spAutoFit/>
          </a:bodyPr>
          <a:lstStyle/>
          <a:p>
            <a:pPr marL="571500" indent="-571500">
              <a:buFont typeface="Arial" panose="020B0604020202020204" pitchFamily="34" charset="0"/>
              <a:buChar char="•"/>
            </a:pPr>
            <a:r>
              <a:rPr lang="en-US" sz="20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We are in the process of finalizing details to work with the same nursing coordinator to arrange nursing coverage on the trip.  </a:t>
            </a:r>
          </a:p>
          <a:p>
            <a:endParaRPr lang="en-US" sz="20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marL="571500" indent="-571500">
              <a:buFont typeface="Arial" panose="020B0604020202020204" pitchFamily="34" charset="0"/>
              <a:buChar char="•"/>
            </a:pPr>
            <a:r>
              <a:rPr lang="en-US" sz="20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In the past, nurses have been volunteers.    They have  used their vacation days and purchased their own medical supplies and medications  for the trip.  It has been communicated to us that they are not able to  continue to do this as volunteers.  </a:t>
            </a:r>
          </a:p>
          <a:p>
            <a:pPr marL="571500" indent="-571500">
              <a:buFont typeface="Arial" panose="020B0604020202020204" pitchFamily="34" charset="0"/>
              <a:buChar char="•"/>
            </a:pPr>
            <a:endParaRPr lang="en-US" sz="20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marL="571500" indent="-571500">
              <a:buFont typeface="Arial" panose="020B0604020202020204" pitchFamily="34" charset="0"/>
              <a:buChar char="•"/>
            </a:pPr>
            <a:r>
              <a:rPr lang="en-US" sz="20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In order to continue to provide nurses to accompany the trip, we’ve included the fee they requested in the overall package.  All supplies and medications will be purchased for them, and a stipend paid to each nurse for their time.  </a:t>
            </a:r>
          </a:p>
          <a:p>
            <a:pPr marL="571500" indent="-571500">
              <a:buFont typeface="Arial" panose="020B0604020202020204" pitchFamily="34" charset="0"/>
              <a:buChar char="•"/>
            </a:pPr>
            <a:endParaRPr lang="en-US" sz="20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marL="571500" indent="-571500">
              <a:buFont typeface="Arial" panose="020B0604020202020204" pitchFamily="34" charset="0"/>
              <a:buChar char="•"/>
            </a:pPr>
            <a:r>
              <a:rPr lang="en-US" sz="20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They will travel throughout the tour with the students to administer medication and first aid as needed.  </a:t>
            </a:r>
          </a:p>
          <a:p>
            <a:pPr marL="571500" indent="-571500">
              <a:buFont typeface="Arial" panose="020B0604020202020204" pitchFamily="34" charset="0"/>
              <a:buChar char="•"/>
            </a:pPr>
            <a:endParaRPr lang="en-US" sz="20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endParaRPr lang="en-US" sz="20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algn="ctr"/>
            <a:endParaRPr lang="en-US" sz="36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48561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703554" y="186719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83124" y="625758"/>
            <a:ext cx="6177781" cy="923330"/>
          </a:xfrm>
          <a:prstGeom prst="rect">
            <a:avLst/>
          </a:prstGeom>
          <a:noFill/>
          <a:ln>
            <a:noFill/>
          </a:ln>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Tour Highlights:</a:t>
            </a:r>
            <a:endParaRPr lang="en-US" sz="5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98962" y="1752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2133600"/>
            <a:ext cx="3844506" cy="5386090"/>
          </a:xfrm>
          <a:prstGeom prst="rect">
            <a:avLst/>
          </a:prstGeom>
          <a:noFill/>
          <a:ln>
            <a:noFill/>
          </a:ln>
        </p:spPr>
        <p:txBody>
          <a:bodyPr wrap="square" lIns="91440" tIns="45720" rIns="91440" bIns="45720">
            <a:spAutoFit/>
          </a:bodyPr>
          <a:lstStyle/>
          <a:p>
            <a:pPr marL="457200" indent="-457200">
              <a:buFont typeface="Arial" panose="020B0604020202020204" pitchFamily="34" charset="0"/>
              <a:buChar char="•"/>
            </a:pP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Manassas Battlefields</a:t>
            </a:r>
          </a:p>
          <a:p>
            <a:pPr marL="457200" indent="-457200">
              <a:buFont typeface="Arial" panose="020B0604020202020204" pitchFamily="34" charset="0"/>
              <a:buChar char="•"/>
            </a:pP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Kennedy Center</a:t>
            </a:r>
          </a:p>
          <a:p>
            <a:pPr marL="457200" indent="-457200">
              <a:buFont typeface="Arial" panose="020B0604020202020204" pitchFamily="34" charset="0"/>
              <a:buChar char="•"/>
            </a:pPr>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Capitol </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Supreme Court Building</a:t>
            </a:r>
          </a:p>
          <a:p>
            <a:pPr marL="457200" indent="-457200">
              <a:buFont typeface="Arial" panose="020B0604020202020204" pitchFamily="34" charset="0"/>
              <a:buChar char="•"/>
            </a:pP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Library of Congress</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Arlington National Cemetery</a:t>
            </a:r>
          </a:p>
          <a:p>
            <a:pPr marL="457200" indent="-457200">
              <a:buFont typeface="Arial" panose="020B0604020202020204" pitchFamily="34" charset="0"/>
              <a:buChar char="•"/>
            </a:pP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Martin Luther King  Jr. Memorial</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National Zoological Park</a:t>
            </a:r>
          </a:p>
          <a:p>
            <a:pPr marL="457200" indent="-457200">
              <a:buFont typeface="Arial" panose="020B0604020202020204" pitchFamily="34" charset="0"/>
              <a:buChar char="•"/>
            </a:pPr>
            <a:endPar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4835104" y="2119849"/>
            <a:ext cx="4038601" cy="4585871"/>
          </a:xfrm>
          <a:prstGeom prst="rect">
            <a:avLst/>
          </a:prstGeom>
          <a:noFill/>
          <a:ln>
            <a:noFill/>
          </a:ln>
        </p:spPr>
        <p:txBody>
          <a:bodyPr wrap="square" lIns="91440" tIns="45720" rIns="91440" bIns="45720">
            <a:spAutoFit/>
          </a:bodyPr>
          <a:lstStyle/>
          <a:p>
            <a:pPr marL="457200" indent="-457200">
              <a:buFont typeface="Arial" panose="020B0604020202020204" pitchFamily="34" charset="0"/>
              <a:buChar char="•"/>
            </a:pP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Air Force Memorial</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FDR Memorial</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Iwo Jima Memorial</a:t>
            </a:r>
            <a:endPar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Mount Vernon</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Smithsonian Museums</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Vietnam Veterans Memorial</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Lincoln Memorial</a:t>
            </a:r>
          </a:p>
          <a:p>
            <a:pPr marL="457200" indent="-457200">
              <a:buFont typeface="Arial" panose="020B0604020202020204" pitchFamily="34" charset="0"/>
              <a:buChar char="•"/>
            </a:pPr>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Jefferson Memorial</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Korean Memorial</a:t>
            </a:r>
          </a:p>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WWII Memorial </a:t>
            </a:r>
            <a:endPar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8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04799" y="-68715"/>
            <a:ext cx="9771278" cy="6926715"/>
          </a:xfrm>
          <a:prstGeom prst="rect">
            <a:avLst/>
          </a:prstGeom>
        </p:spPr>
      </p:pic>
      <p:sp>
        <p:nvSpPr>
          <p:cNvPr id="8" name="Rectangle 7"/>
          <p:cNvSpPr/>
          <p:nvPr/>
        </p:nvSpPr>
        <p:spPr>
          <a:xfrm>
            <a:off x="-41215" y="478598"/>
            <a:ext cx="6187912"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Manassas Battlefields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2497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288"/>
            <a:ext cx="9150014" cy="7311887"/>
          </a:xfrm>
          <a:prstGeom prst="rect">
            <a:avLst/>
          </a:prstGeom>
        </p:spPr>
      </p:pic>
      <p:sp>
        <p:nvSpPr>
          <p:cNvPr id="6" name="Rectangle 5"/>
          <p:cNvSpPr/>
          <p:nvPr/>
        </p:nvSpPr>
        <p:spPr>
          <a:xfrm>
            <a:off x="609600" y="16933"/>
            <a:ext cx="488627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Washington, DC</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
        <p:nvSpPr>
          <p:cNvPr id="7" name="Rectangle 6"/>
          <p:cNvSpPr/>
          <p:nvPr/>
        </p:nvSpPr>
        <p:spPr>
          <a:xfrm>
            <a:off x="3052737" y="5867400"/>
            <a:ext cx="5436104"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The United States Capitol</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4911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28600" y="304800"/>
            <a:ext cx="7930377" cy="707886"/>
          </a:xfrm>
          <a:prstGeom prst="rect">
            <a:avLst/>
          </a:prstGeom>
          <a:noFill/>
          <a:ln>
            <a:noFill/>
          </a:ln>
        </p:spPr>
        <p:txBody>
          <a:bodyPr wrap="none" lIns="91440" tIns="45720" rIns="91440" bIns="45720">
            <a:spAutoFit/>
          </a:bodyPr>
          <a:lstStyle/>
          <a:p>
            <a:pPr algn="ctr"/>
            <a:r>
              <a:rPr lang="en-US" sz="4000" dirty="0" smtClean="0">
                <a:ln w="18415" cmpd="sng">
                  <a:noFill/>
                  <a:prstDash val="solid"/>
                </a:ln>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George Washington’s Mount Vernon</a:t>
            </a:r>
            <a:endParaRPr lang="en-US" sz="4000" dirty="0">
              <a:ln w="18415" cmpd="sng">
                <a:noFill/>
                <a:prstDash val="solid"/>
              </a:ln>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9238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837" y="0"/>
            <a:ext cx="4886325" cy="6858000"/>
          </a:xfrm>
          <a:prstGeom prst="rect">
            <a:avLst/>
          </a:prstGeom>
        </p:spPr>
      </p:pic>
      <p:sp>
        <p:nvSpPr>
          <p:cNvPr id="3" name="Rectangle 2"/>
          <p:cNvSpPr/>
          <p:nvPr/>
        </p:nvSpPr>
        <p:spPr>
          <a:xfrm>
            <a:off x="2895600" y="228600"/>
            <a:ext cx="5497019" cy="646331"/>
          </a:xfrm>
          <a:prstGeom prst="rect">
            <a:avLst/>
          </a:prstGeom>
          <a:noFill/>
        </p:spPr>
        <p:txBody>
          <a:bodyPr wrap="none" lIns="91440" tIns="45720" rIns="91440" bIns="45720">
            <a:spAutoFit/>
          </a:bodyPr>
          <a:lstStyle/>
          <a:p>
            <a:pPr algn="ctr"/>
            <a:r>
              <a:rPr lang="en-US" sz="3600" b="0" cap="none" spc="0" dirty="0" smtClean="0">
                <a:ln w="18415" cmpd="sng">
                  <a:solidFill>
                    <a:schemeClr val="tx1"/>
                  </a:solidFill>
                  <a:prstDash val="solid"/>
                </a:ln>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Vietnam Veterans Memorial</a:t>
            </a:r>
            <a:endParaRPr lang="en-US" sz="3600" b="0" cap="none" spc="0" dirty="0">
              <a:ln w="18415" cmpd="sng">
                <a:solidFill>
                  <a:schemeClr val="tx1"/>
                </a:solidFill>
                <a:prstDash val="solid"/>
              </a:ln>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6869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9175"/>
            <a:ext cx="9144000" cy="4819650"/>
          </a:xfrm>
          <a:prstGeom prst="rect">
            <a:avLst/>
          </a:prstGeom>
        </p:spPr>
      </p:pic>
      <p:sp>
        <p:nvSpPr>
          <p:cNvPr id="3" name="Rectangle 2"/>
          <p:cNvSpPr/>
          <p:nvPr/>
        </p:nvSpPr>
        <p:spPr>
          <a:xfrm>
            <a:off x="381000" y="1295400"/>
            <a:ext cx="6136616"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The World War II Memorial</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
        <p:nvSpPr>
          <p:cNvPr id="4" name="Rectangle 3"/>
          <p:cNvSpPr/>
          <p:nvPr/>
        </p:nvSpPr>
        <p:spPr>
          <a:xfrm>
            <a:off x="3023087" y="5867400"/>
            <a:ext cx="5495415" cy="707886"/>
          </a:xfrm>
          <a:prstGeom prst="rect">
            <a:avLst/>
          </a:prstGeom>
          <a:noFill/>
        </p:spPr>
        <p:txBody>
          <a:bodyPr wrap="none" lIns="91440" tIns="45720" rIns="91440" bIns="45720">
            <a:spAutoFit/>
          </a:bodyPr>
          <a:lstStyle/>
          <a:p>
            <a:pPr algn="ctr"/>
            <a:r>
              <a:rPr lang="en-US" sz="4000" b="0" cap="none" spc="0" dirty="0" smtClean="0">
                <a:ln w="18415" cmpd="sng">
                  <a:solidFill>
                    <a:schemeClr val="tx1"/>
                  </a:solidFill>
                  <a:prstDash val="solid"/>
                </a:ln>
                <a:effectLst>
                  <a:outerShdw blurRad="63500" dir="3600000" algn="tl" rotWithShape="0">
                    <a:srgbClr val="000000">
                      <a:alpha val="70000"/>
                    </a:srgbClr>
                  </a:outerShdw>
                </a:effectLst>
                <a:latin typeface="Bradley Hand ITC" panose="03070402050302030203" pitchFamily="66" charset="0"/>
                <a:cs typeface="Andalus" panose="02020603050405020304" pitchFamily="18" charset="-78"/>
              </a:rPr>
              <a:t>Illuminated Night Tours</a:t>
            </a:r>
            <a:endParaRPr lang="en-US" sz="4000" b="0" cap="none" spc="0" dirty="0">
              <a:ln w="18415" cmpd="sng">
                <a:solidFill>
                  <a:schemeClr val="tx1"/>
                </a:solidFill>
                <a:prstDash val="solid"/>
              </a:ln>
              <a:effectLst>
                <a:outerShdw blurRad="63500" dir="3600000" algn="tl" rotWithShape="0">
                  <a:srgbClr val="000000">
                    <a:alpha val="70000"/>
                  </a:srgbClr>
                </a:outerShdw>
              </a:effectLst>
              <a:latin typeface="Bradley Hand ITC" panose="03070402050302030203" pitchFamily="66" charset="0"/>
              <a:cs typeface="Andalus" panose="02020603050405020304" pitchFamily="18" charset="-78"/>
            </a:endParaRPr>
          </a:p>
        </p:txBody>
      </p:sp>
    </p:spTree>
    <p:extLst>
      <p:ext uri="{BB962C8B-B14F-4D97-AF65-F5344CB8AC3E}">
        <p14:creationId xmlns:p14="http://schemas.microsoft.com/office/powerpoint/2010/main" val="380590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20769" y="334585"/>
            <a:ext cx="0" cy="15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451" y="-498534"/>
            <a:ext cx="91440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8282" y="141184"/>
            <a:ext cx="4633569" cy="1512289"/>
          </a:xfrm>
          <a:prstGeom prst="rect">
            <a:avLst/>
          </a:prstGeom>
        </p:spPr>
      </p:pic>
      <p:grpSp>
        <p:nvGrpSpPr>
          <p:cNvPr id="30" name="Group 15"/>
          <p:cNvGrpSpPr>
            <a:grpSpLocks/>
          </p:cNvGrpSpPr>
          <p:nvPr/>
        </p:nvGrpSpPr>
        <p:grpSpPr bwMode="auto">
          <a:xfrm>
            <a:off x="9448800" y="1557166"/>
            <a:ext cx="2024062" cy="607972"/>
            <a:chOff x="107086574" y="106438373"/>
            <a:chExt cx="2024052" cy="607828"/>
          </a:xfrm>
        </p:grpSpPr>
        <p:sp>
          <p:nvSpPr>
            <p:cNvPr id="31" name="WordArt 16"/>
            <p:cNvSpPr>
              <a:spLocks noChangeArrowheads="1" noChangeShapeType="1" noTextEdit="1"/>
            </p:cNvSpPr>
            <p:nvPr/>
          </p:nvSpPr>
          <p:spPr bwMode="auto">
            <a:xfrm>
              <a:off x="107086574" y="106438373"/>
              <a:ext cx="2024052" cy="19256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b="1" kern="10" spc="0" dirty="0" smtClean="0">
                  <a:ln w="3175">
                    <a:solidFill>
                      <a:srgbClr val="3190D0"/>
                    </a:solidFill>
                    <a:round/>
                    <a:headEnd/>
                    <a:tailEnd/>
                  </a:ln>
                  <a:solidFill>
                    <a:srgbClr val="FF6600"/>
                  </a:solidFill>
                  <a:effectLst/>
                  <a:latin typeface="Baskerville Old Face"/>
                </a:rPr>
                <a:t> </a:t>
              </a:r>
              <a:endParaRPr lang="en-US" sz="3600" b="1" kern="10" spc="0" dirty="0">
                <a:ln w="3175">
                  <a:solidFill>
                    <a:srgbClr val="3190D0"/>
                  </a:solidFill>
                  <a:round/>
                  <a:headEnd/>
                  <a:tailEnd/>
                </a:ln>
                <a:solidFill>
                  <a:srgbClr val="FF6600"/>
                </a:solidFill>
                <a:effectLst/>
                <a:latin typeface="Baskerville Old Face"/>
              </a:endParaRPr>
            </a:p>
          </p:txBody>
        </p:sp>
        <p:sp>
          <p:nvSpPr>
            <p:cNvPr id="32" name="WordArt 17"/>
            <p:cNvSpPr>
              <a:spLocks noChangeArrowheads="1" noChangeShapeType="1" noTextEdit="1"/>
            </p:cNvSpPr>
            <p:nvPr/>
          </p:nvSpPr>
          <p:spPr bwMode="auto">
            <a:xfrm>
              <a:off x="107086574" y="106682627"/>
              <a:ext cx="1952324" cy="3635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endParaRPr lang="en-US" sz="3600" b="1" kern="10" spc="0" dirty="0">
                <a:ln w="3175" algn="ctr">
                  <a:solidFill>
                    <a:srgbClr val="3190D0"/>
                  </a:solidFill>
                  <a:round/>
                  <a:headEnd/>
                  <a:tailEnd/>
                </a:ln>
                <a:solidFill>
                  <a:srgbClr val="FF6600"/>
                </a:solidFill>
                <a:effectLst/>
                <a:latin typeface="Baskerville Old Face"/>
              </a:endParaRPr>
            </a:p>
          </p:txBody>
        </p:sp>
      </p:grpSp>
      <p:sp>
        <p:nvSpPr>
          <p:cNvPr id="22" name="Text Box 5"/>
          <p:cNvSpPr txBox="1">
            <a:spLocks noChangeArrowheads="1"/>
          </p:cNvSpPr>
          <p:nvPr/>
        </p:nvSpPr>
        <p:spPr bwMode="auto">
          <a:xfrm>
            <a:off x="117828" y="1883697"/>
            <a:ext cx="8839200" cy="198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1500" b="1" dirty="0" smtClean="0">
                <a:latin typeface="Baskerville Old Face" panose="02020602080505020303" pitchFamily="18" charset="0"/>
              </a:rPr>
              <a:t>Go Student Tours </a:t>
            </a:r>
            <a:r>
              <a:rPr lang="en-US" sz="1500" dirty="0" smtClean="0">
                <a:latin typeface="Baskerville Old Face" panose="02020602080505020303" pitchFamily="18" charset="0"/>
              </a:rPr>
              <a:t>is a division of the </a:t>
            </a:r>
            <a:r>
              <a:rPr lang="en-US" sz="1500" b="1" dirty="0" smtClean="0">
                <a:latin typeface="Baskerville Old Face" panose="02020602080505020303" pitchFamily="18" charset="0"/>
              </a:rPr>
              <a:t>MARS</a:t>
            </a:r>
            <a:r>
              <a:rPr lang="en-US" sz="1500" dirty="0" smtClean="0">
                <a:latin typeface="Baskerville Old Face" panose="02020602080505020303" pitchFamily="18" charset="0"/>
              </a:rPr>
              <a:t> family of brands which also includes: </a:t>
            </a:r>
          </a:p>
          <a:p>
            <a:pPr algn="ctr"/>
            <a:r>
              <a:rPr lang="en-US" sz="1500" b="1" dirty="0" smtClean="0">
                <a:latin typeface="Baskerville Old Face" panose="02020602080505020303" pitchFamily="18" charset="0"/>
              </a:rPr>
              <a:t>Go Sports Tours  </a:t>
            </a:r>
            <a:r>
              <a:rPr lang="en-US" sz="1500" dirty="0" smtClean="0">
                <a:latin typeface="Baskerville Old Face" panose="02020602080505020303" pitchFamily="18" charset="0"/>
              </a:rPr>
              <a:t>&amp; </a:t>
            </a:r>
            <a:r>
              <a:rPr lang="en-US" sz="1500" b="1" dirty="0" smtClean="0">
                <a:latin typeface="Baskerville Old Face" panose="02020602080505020303" pitchFamily="18" charset="0"/>
              </a:rPr>
              <a:t>SoccerTours.net.</a:t>
            </a:r>
          </a:p>
          <a:p>
            <a:pPr algn="ctr"/>
            <a:endParaRPr lang="en-US" sz="800" dirty="0" smtClean="0">
              <a:latin typeface="Baskerville Old Face" panose="02020602080505020303" pitchFamily="18" charset="0"/>
            </a:endParaRPr>
          </a:p>
          <a:p>
            <a:pPr algn="ctr"/>
            <a:r>
              <a:rPr lang="en-US" sz="1500" dirty="0" smtClean="0">
                <a:latin typeface="Baskerville Old Face" panose="02020602080505020303" pitchFamily="18" charset="0"/>
              </a:rPr>
              <a:t>MARS  is celebrating  its </a:t>
            </a:r>
            <a:r>
              <a:rPr lang="en-US" sz="1500" dirty="0">
                <a:latin typeface="Baskerville Old Face" panose="02020602080505020303" pitchFamily="18" charset="0"/>
              </a:rPr>
              <a:t>20</a:t>
            </a:r>
            <a:r>
              <a:rPr lang="en-US" sz="1500" baseline="30000" dirty="0">
                <a:latin typeface="Baskerville Old Face" panose="02020602080505020303" pitchFamily="18" charset="0"/>
              </a:rPr>
              <a:t>th</a:t>
            </a:r>
            <a:r>
              <a:rPr lang="en-US" sz="1500" dirty="0">
                <a:latin typeface="Baskerville Old Face" panose="02020602080505020303" pitchFamily="18" charset="0"/>
              </a:rPr>
              <a:t> Anniversary in 2017 as </a:t>
            </a:r>
            <a:r>
              <a:rPr lang="en-US" sz="1500" u="sng" dirty="0">
                <a:latin typeface="Baskerville Old Face" panose="02020602080505020303" pitchFamily="18" charset="0"/>
              </a:rPr>
              <a:t>the</a:t>
            </a:r>
            <a:r>
              <a:rPr lang="en-US" sz="1500" dirty="0">
                <a:latin typeface="Baskerville Old Face" panose="02020602080505020303" pitchFamily="18" charset="0"/>
              </a:rPr>
              <a:t> </a:t>
            </a:r>
            <a:r>
              <a:rPr lang="en-US" sz="1500" dirty="0" smtClean="0">
                <a:latin typeface="Baskerville Old Face" panose="02020602080505020303" pitchFamily="18" charset="0"/>
              </a:rPr>
              <a:t>choice </a:t>
            </a:r>
            <a:r>
              <a:rPr lang="en-US" sz="1500" dirty="0">
                <a:latin typeface="Baskerville Old Face" panose="02020602080505020303" pitchFamily="18" charset="0"/>
              </a:rPr>
              <a:t>for </a:t>
            </a:r>
            <a:r>
              <a:rPr lang="en-US" sz="1500" dirty="0" smtClean="0">
                <a:latin typeface="Baskerville Old Face" panose="02020602080505020303" pitchFamily="18" charset="0"/>
              </a:rPr>
              <a:t>tour operators </a:t>
            </a:r>
            <a:r>
              <a:rPr lang="en-US" sz="1500" dirty="0">
                <a:latin typeface="Baskerville Old Face" panose="02020602080505020303" pitchFamily="18" charset="0"/>
              </a:rPr>
              <a:t>specializing in Washington, </a:t>
            </a:r>
            <a:r>
              <a:rPr lang="en-US" sz="1500" dirty="0" smtClean="0">
                <a:latin typeface="Baskerville Old Face" panose="02020602080505020303" pitchFamily="18" charset="0"/>
              </a:rPr>
              <a:t>DC, </a:t>
            </a:r>
            <a:r>
              <a:rPr lang="en-US" sz="1500" dirty="0">
                <a:latin typeface="Baskerville Old Face" panose="02020602080505020303" pitchFamily="18" charset="0"/>
              </a:rPr>
              <a:t>and the Mid Atlantic </a:t>
            </a:r>
            <a:r>
              <a:rPr lang="en-US" sz="1500" dirty="0" smtClean="0">
                <a:latin typeface="Baskerville Old Face" panose="02020602080505020303" pitchFamily="18" charset="0"/>
              </a:rPr>
              <a:t>region, </a:t>
            </a:r>
            <a:r>
              <a:rPr lang="en-US" sz="1500" dirty="0">
                <a:latin typeface="Baskerville Old Face" panose="02020602080505020303" pitchFamily="18" charset="0"/>
              </a:rPr>
              <a:t>including </a:t>
            </a:r>
            <a:r>
              <a:rPr lang="en-US" sz="1500" dirty="0" smtClean="0">
                <a:latin typeface="Baskerville Old Face" panose="02020602080505020303" pitchFamily="18" charset="0"/>
              </a:rPr>
              <a:t>the key destinations </a:t>
            </a:r>
            <a:r>
              <a:rPr lang="en-US" sz="1500" dirty="0">
                <a:latin typeface="Baskerville Old Face" panose="02020602080505020303" pitchFamily="18" charset="0"/>
              </a:rPr>
              <a:t>of NYC, Philadelphia, Williamsburg, Gettysburg, </a:t>
            </a:r>
            <a:r>
              <a:rPr lang="en-US" sz="1500" dirty="0" smtClean="0">
                <a:latin typeface="Baskerville Old Face" panose="02020602080505020303" pitchFamily="18" charset="0"/>
              </a:rPr>
              <a:t>and Boston.  </a:t>
            </a:r>
            <a:r>
              <a:rPr lang="en-US" sz="1500" dirty="0">
                <a:latin typeface="Baskerville Old Face" panose="02020602080505020303" pitchFamily="18" charset="0"/>
              </a:rPr>
              <a:t>Washington, </a:t>
            </a:r>
            <a:r>
              <a:rPr lang="en-US" sz="1500" dirty="0" smtClean="0">
                <a:latin typeface="Baskerville Old Face" panose="02020602080505020303" pitchFamily="18" charset="0"/>
              </a:rPr>
              <a:t>DC, </a:t>
            </a:r>
            <a:r>
              <a:rPr lang="en-US" sz="1500" dirty="0">
                <a:latin typeface="Baskerville Old Face" panose="02020602080505020303" pitchFamily="18" charset="0"/>
              </a:rPr>
              <a:t>remains our largest destination where we operate </a:t>
            </a:r>
            <a:r>
              <a:rPr lang="en-US" sz="1500" dirty="0" smtClean="0">
                <a:latin typeface="Baskerville Old Face" panose="02020602080505020303" pitchFamily="18" charset="0"/>
              </a:rPr>
              <a:t>over </a:t>
            </a:r>
            <a:r>
              <a:rPr lang="en-US" sz="1500" dirty="0">
                <a:latin typeface="Baskerville Old Face" panose="02020602080505020303" pitchFamily="18" charset="0"/>
              </a:rPr>
              <a:t>300 tours every </a:t>
            </a:r>
            <a:r>
              <a:rPr lang="en-US" sz="1500" dirty="0" smtClean="0">
                <a:latin typeface="Baskerville Old Face" panose="02020602080505020303" pitchFamily="18" charset="0"/>
              </a:rPr>
              <a:t>year.  Since </a:t>
            </a:r>
            <a:r>
              <a:rPr lang="en-US" sz="1500" dirty="0">
                <a:latin typeface="Baskerville Old Face" panose="02020602080505020303" pitchFamily="18" charset="0"/>
              </a:rPr>
              <a:t>1997, MARS has been successfully operating custom designed tours for both student and adult groups.  AAA is one of our largest repeat clients and they chose MARS to partner with for the initial proposal for Knox County Schools.</a:t>
            </a:r>
          </a:p>
          <a:p>
            <a:pPr algn="ctr"/>
            <a:r>
              <a:rPr lang="en-US" sz="1500" dirty="0">
                <a:latin typeface="Baskerville Old Face" panose="02020602080505020303" pitchFamily="18" charset="0"/>
              </a:rPr>
              <a:t> </a:t>
            </a:r>
          </a:p>
          <a:p>
            <a:pPr algn="ctr"/>
            <a:r>
              <a:rPr lang="en-US" sz="1500" dirty="0">
                <a:latin typeface="Baskerville Old Face" panose="02020602080505020303" pitchFamily="18" charset="0"/>
              </a:rPr>
              <a:t>Go Student Tours was added to focus on the unique needs and interests of students.  GST, under the leadership and experience of Lisa Scalzo, has grown each year; expanding, and focusing on delivering the highest level of service offered in the industry.</a:t>
            </a:r>
          </a:p>
          <a:p>
            <a:endParaRPr lang="en-US" sz="1400" dirty="0">
              <a:latin typeface="Baskerville Old Face" panose="02020602080505020303" pitchFamily="18" charset="0"/>
            </a:endParaRPr>
          </a:p>
          <a:p>
            <a:endParaRPr lang="en-US" sz="1200" dirty="0">
              <a:latin typeface="Baskerville Old Face" panose="02020602080505020303" pitchFamily="18" charset="0"/>
            </a:endParaRPr>
          </a:p>
        </p:txBody>
      </p:sp>
      <p:cxnSp>
        <p:nvCxnSpPr>
          <p:cNvPr id="21" name="Straight Connector 20"/>
          <p:cNvCxnSpPr/>
          <p:nvPr/>
        </p:nvCxnSpPr>
        <p:spPr>
          <a:xfrm>
            <a:off x="185466" y="4953000"/>
            <a:ext cx="8839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82111" y="5183740"/>
            <a:ext cx="7858875" cy="1588792"/>
            <a:chOff x="457200" y="5208739"/>
            <a:chExt cx="7858875" cy="1588792"/>
          </a:xfrm>
        </p:grpSpPr>
        <p:sp>
          <p:nvSpPr>
            <p:cNvPr id="12" name="Text Box 7"/>
            <p:cNvSpPr txBox="1">
              <a:spLocks noChangeArrowheads="1"/>
            </p:cNvSpPr>
            <p:nvPr/>
          </p:nvSpPr>
          <p:spPr bwMode="auto">
            <a:xfrm>
              <a:off x="6997566" y="6111731"/>
              <a:ext cx="131850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rgbClr val="333300"/>
                </a:solidFill>
                <a:effectLst/>
                <a:latin typeface="Baskerville Old Face"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00"/>
                  </a:solidFill>
                  <a:effectLst/>
                  <a:latin typeface="Baskerville Old Face" pitchFamily="18" charset="0"/>
                  <a:cs typeface="Arial" pitchFamily="34" charset="0"/>
                </a:rPr>
                <a:t>National Tour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00"/>
                  </a:solidFill>
                  <a:effectLst/>
                  <a:latin typeface="Baskerville Old Face" pitchFamily="18" charset="0"/>
                  <a:cs typeface="Arial" pitchFamily="34" charset="0"/>
                </a:rPr>
                <a:t>Association</a:t>
              </a:r>
            </a:p>
          </p:txBody>
        </p:sp>
        <p:pic>
          <p:nvPicPr>
            <p:cNvPr id="15" name="Picture 8" descr="SYTALogo_color-hires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818253"/>
              <a:ext cx="1290714" cy="31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9" descr="TAP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327" y="5943724"/>
              <a:ext cx="1121234" cy="28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10" descr="A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899" y="5731959"/>
              <a:ext cx="1004510" cy="509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8" name="Picture 11" descr="N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966" y="5837280"/>
              <a:ext cx="1144491" cy="40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Rectangle 3"/>
            <p:cNvSpPr/>
            <p:nvPr/>
          </p:nvSpPr>
          <p:spPr>
            <a:xfrm>
              <a:off x="3514672" y="5208739"/>
              <a:ext cx="2180790" cy="523220"/>
            </a:xfrm>
            <a:prstGeom prst="rect">
              <a:avLst/>
            </a:prstGeom>
            <a:noFill/>
          </p:spPr>
          <p:txBody>
            <a:bodyPr wrap="none" lIns="91440" tIns="45720" rIns="91440" bIns="45720">
              <a:spAutoFit/>
            </a:bodyPr>
            <a:lstStyle/>
            <a:p>
              <a:pPr algn="ctr"/>
              <a:r>
                <a:rPr lang="en-US" sz="2800" u="sng" dirty="0" smtClean="0">
                  <a:ln w="12700">
                    <a:noFill/>
                    <a:prstDash val="solid"/>
                  </a:ln>
                  <a:latin typeface="Brush Script MT" panose="03060802040406070304" pitchFamily="66" charset="0"/>
                </a:rPr>
                <a:t>Our Affiliations</a:t>
              </a:r>
              <a:r>
                <a:rPr lang="en-US" sz="2800" dirty="0" smtClean="0">
                  <a:ln w="12700">
                    <a:noFill/>
                    <a:prstDash val="solid"/>
                  </a:ln>
                  <a:latin typeface="Brush Script MT" panose="03060802040406070304" pitchFamily="66" charset="0"/>
                </a:rPr>
                <a:t>:</a:t>
              </a:r>
              <a:endParaRPr lang="en-US" sz="2800" cap="none" spc="0" dirty="0">
                <a:ln w="12700">
                  <a:noFill/>
                  <a:prstDash val="solid"/>
                </a:ln>
                <a:latin typeface="Brush Script MT" panose="03060802040406070304" pitchFamily="66" charset="0"/>
              </a:endParaRPr>
            </a:p>
          </p:txBody>
        </p:sp>
        <p:sp>
          <p:nvSpPr>
            <p:cNvPr id="3" name="TextBox 2"/>
            <p:cNvSpPr txBox="1"/>
            <p:nvPr/>
          </p:nvSpPr>
          <p:spPr>
            <a:xfrm>
              <a:off x="457200" y="6158758"/>
              <a:ext cx="1600200" cy="584775"/>
            </a:xfrm>
            <a:prstGeom prst="rect">
              <a:avLst/>
            </a:prstGeom>
            <a:noFill/>
          </p:spPr>
          <p:txBody>
            <a:bodyPr wrap="square" rtlCol="0">
              <a:spAutoFit/>
            </a:bodyPr>
            <a:lstStyle/>
            <a:p>
              <a:pPr lvl="0" algn="ctr" fontAlgn="base">
                <a:spcBef>
                  <a:spcPct val="0"/>
                </a:spcBef>
                <a:spcAft>
                  <a:spcPct val="0"/>
                </a:spcAft>
              </a:pPr>
              <a:r>
                <a:rPr lang="en-US" altLang="en-US" sz="1600" dirty="0" smtClean="0">
                  <a:solidFill>
                    <a:srgbClr val="333300"/>
                  </a:solidFill>
                  <a:latin typeface="Baskerville Old Face" pitchFamily="18" charset="0"/>
                  <a:cs typeface="Arial" pitchFamily="34" charset="0"/>
                </a:rPr>
                <a:t>Student </a:t>
              </a:r>
              <a:r>
                <a:rPr lang="en-US" altLang="en-US" sz="1600" dirty="0">
                  <a:solidFill>
                    <a:srgbClr val="333300"/>
                  </a:solidFill>
                  <a:latin typeface="Baskerville Old Face" pitchFamily="18" charset="0"/>
                  <a:cs typeface="Arial" pitchFamily="34" charset="0"/>
                </a:rPr>
                <a:t>Youth Tour Association</a:t>
              </a:r>
            </a:p>
          </p:txBody>
        </p:sp>
        <p:sp>
          <p:nvSpPr>
            <p:cNvPr id="23" name="TextBox 22"/>
            <p:cNvSpPr txBox="1"/>
            <p:nvPr/>
          </p:nvSpPr>
          <p:spPr>
            <a:xfrm>
              <a:off x="2621054" y="6188810"/>
              <a:ext cx="1600200" cy="584775"/>
            </a:xfrm>
            <a:prstGeom prst="rect">
              <a:avLst/>
            </a:prstGeom>
            <a:noFill/>
          </p:spPr>
          <p:txBody>
            <a:bodyPr wrap="square" rtlCol="0">
              <a:spAutoFit/>
            </a:bodyPr>
            <a:lstStyle/>
            <a:p>
              <a:pPr lvl="0" algn="ctr" fontAlgn="base">
                <a:spcBef>
                  <a:spcPct val="0"/>
                </a:spcBef>
                <a:spcAft>
                  <a:spcPct val="0"/>
                </a:spcAft>
              </a:pPr>
              <a:r>
                <a:rPr lang="en-US" altLang="en-US" sz="1600" dirty="0" smtClean="0">
                  <a:solidFill>
                    <a:srgbClr val="333300"/>
                  </a:solidFill>
                  <a:latin typeface="Baskerville Old Face" pitchFamily="18" charset="0"/>
                  <a:cs typeface="Arial" pitchFamily="34" charset="0"/>
                </a:rPr>
                <a:t>American </a:t>
              </a:r>
              <a:r>
                <a:rPr lang="en-US" altLang="en-US" sz="1600" dirty="0">
                  <a:solidFill>
                    <a:srgbClr val="333300"/>
                  </a:solidFill>
                  <a:latin typeface="Baskerville Old Face" pitchFamily="18" charset="0"/>
                  <a:cs typeface="Arial" pitchFamily="34" charset="0"/>
                </a:rPr>
                <a:t>Bus Association</a:t>
              </a:r>
            </a:p>
          </p:txBody>
        </p:sp>
        <p:sp>
          <p:nvSpPr>
            <p:cNvPr id="8" name="Rectangle 7"/>
            <p:cNvSpPr/>
            <p:nvPr/>
          </p:nvSpPr>
          <p:spPr>
            <a:xfrm>
              <a:off x="4861196" y="6188811"/>
              <a:ext cx="1481496" cy="584775"/>
            </a:xfrm>
            <a:prstGeom prst="rect">
              <a:avLst/>
            </a:prstGeom>
          </p:spPr>
          <p:txBody>
            <a:bodyPr wrap="none">
              <a:spAutoFit/>
            </a:bodyPr>
            <a:lstStyle/>
            <a:p>
              <a:pPr lvl="0" algn="ctr" fontAlgn="base">
                <a:spcBef>
                  <a:spcPct val="0"/>
                </a:spcBef>
                <a:spcAft>
                  <a:spcPct val="0"/>
                </a:spcAft>
              </a:pPr>
              <a:r>
                <a:rPr lang="en-US" altLang="en-US" sz="1600" dirty="0" smtClean="0">
                  <a:solidFill>
                    <a:srgbClr val="333300"/>
                  </a:solidFill>
                  <a:latin typeface="Baskerville Old Face" pitchFamily="18" charset="0"/>
                  <a:cs typeface="Arial" pitchFamily="34" charset="0"/>
                </a:rPr>
                <a:t>Travel </a:t>
              </a:r>
              <a:r>
                <a:rPr lang="en-US" altLang="en-US" sz="1600" dirty="0">
                  <a:solidFill>
                    <a:srgbClr val="333300"/>
                  </a:solidFill>
                  <a:latin typeface="Baskerville Old Face" pitchFamily="18" charset="0"/>
                  <a:cs typeface="Arial" pitchFamily="34" charset="0"/>
                </a:rPr>
                <a:t>Alliance </a:t>
              </a:r>
              <a:endParaRPr lang="en-US" altLang="en-US" sz="1600" dirty="0" smtClean="0">
                <a:solidFill>
                  <a:srgbClr val="333300"/>
                </a:solidFill>
                <a:latin typeface="Baskerville Old Face" pitchFamily="18" charset="0"/>
                <a:cs typeface="Arial" pitchFamily="34" charset="0"/>
              </a:endParaRPr>
            </a:p>
            <a:p>
              <a:pPr lvl="0" algn="ctr" fontAlgn="base">
                <a:spcBef>
                  <a:spcPct val="0"/>
                </a:spcBef>
                <a:spcAft>
                  <a:spcPct val="0"/>
                </a:spcAft>
              </a:pPr>
              <a:r>
                <a:rPr lang="en-US" altLang="en-US" sz="1600" dirty="0" smtClean="0">
                  <a:solidFill>
                    <a:srgbClr val="333300"/>
                  </a:solidFill>
                  <a:latin typeface="Baskerville Old Face" pitchFamily="18" charset="0"/>
                  <a:cs typeface="Arial" pitchFamily="34" charset="0"/>
                </a:rPr>
                <a:t>Partners</a:t>
              </a:r>
              <a:endParaRPr lang="en-US" altLang="en-US" sz="1600" dirty="0">
                <a:latin typeface="Arial" pitchFamily="34" charset="0"/>
                <a:cs typeface="Arial" pitchFamily="34" charset="0"/>
              </a:endParaRPr>
            </a:p>
          </p:txBody>
        </p:sp>
      </p:grpSp>
    </p:spTree>
    <p:extLst>
      <p:ext uri="{BB962C8B-B14F-4D97-AF65-F5344CB8AC3E}">
        <p14:creationId xmlns:p14="http://schemas.microsoft.com/office/powerpoint/2010/main" val="362359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724" y="304800"/>
            <a:ext cx="686572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The Korean War Memorial</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3063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597377" y="304800"/>
            <a:ext cx="4842993"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The Lincoln Memorial</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89056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957896" y="228600"/>
            <a:ext cx="4701929"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The Smithsonian Museums</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97061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52122" y="381000"/>
            <a:ext cx="8239756"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US Marines War Memorial – Iwo Jima</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01231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559"/>
            <a:ext cx="9144000" cy="6058881"/>
          </a:xfrm>
          <a:prstGeom prst="rect">
            <a:avLst/>
          </a:prstGeom>
        </p:spPr>
      </p:pic>
      <p:sp>
        <p:nvSpPr>
          <p:cNvPr id="3" name="Rectangle 2"/>
          <p:cNvSpPr/>
          <p:nvPr/>
        </p:nvSpPr>
        <p:spPr>
          <a:xfrm>
            <a:off x="3868666" y="5867400"/>
            <a:ext cx="3804248"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The White House</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49308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3" name="Rectangle 2"/>
          <p:cNvSpPr/>
          <p:nvPr/>
        </p:nvSpPr>
        <p:spPr>
          <a:xfrm>
            <a:off x="457200" y="152400"/>
            <a:ext cx="6237606" cy="707886"/>
          </a:xfrm>
          <a:prstGeom prst="rect">
            <a:avLst/>
          </a:prstGeom>
          <a:noFill/>
        </p:spPr>
        <p:txBody>
          <a:bodyPr wrap="none" lIns="91440" tIns="45720" rIns="91440" bIns="45720">
            <a:spAutoFit/>
          </a:bodyPr>
          <a:lstStyle/>
          <a:p>
            <a:pPr algn="ctr"/>
            <a:r>
              <a:rPr lang="en-US" sz="4000" b="0" cap="none" spc="0" dirty="0" smtClean="0">
                <a:ln w="18415" cmpd="sng">
                  <a:solidFill>
                    <a:schemeClr val="tx1"/>
                  </a:solidFill>
                  <a:prstDash val="solid"/>
                </a:ln>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Arlington National Cemetery</a:t>
            </a:r>
            <a:endParaRPr lang="en-US" sz="4000" b="0" cap="none" spc="0" dirty="0">
              <a:ln w="18415" cmpd="sng">
                <a:solidFill>
                  <a:schemeClr val="tx1"/>
                </a:solidFill>
                <a:prstDash val="solid"/>
              </a:ln>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1094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811509" y="1625480"/>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1226212" y="625758"/>
            <a:ext cx="6691576" cy="1384995"/>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Changes from 2017</a:t>
            </a:r>
          </a:p>
          <a:p>
            <a:pPr algn="ctr"/>
            <a:endParaRPr lang="en-US" sz="36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752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2362200"/>
            <a:ext cx="8579409" cy="5262979"/>
          </a:xfrm>
          <a:prstGeom prst="rect">
            <a:avLst/>
          </a:prstGeom>
          <a:noFill/>
          <a:ln>
            <a:noFill/>
          </a:ln>
        </p:spPr>
        <p:txBody>
          <a:bodyPr wrap="square" lIns="91440" tIns="45720" rIns="91440" bIns="45720">
            <a:spAutoFit/>
          </a:bodyPr>
          <a:lstStyle/>
          <a:p>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a:t>
            </a:r>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Meals:  2 Dinners in local restaurants </a:t>
            </a:r>
          </a:p>
          <a:p>
            <a:endParaRPr lang="en-US" sz="2800" b="1" cap="none"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r>
              <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Photo:  Printed Capitol photos to take 			  home</a:t>
            </a:r>
          </a:p>
          <a:p>
            <a:endPar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Nurses:  Nurses Fees and medical </a:t>
            </a:r>
          </a:p>
          <a:p>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supplies nurses fees included </a:t>
            </a:r>
          </a:p>
          <a:p>
            <a:endPar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a:t>
            </a:r>
            <a:r>
              <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Timing:  Days shortened to return to 			    hotel earlier</a:t>
            </a:r>
            <a:endParaRPr lang="en-US" sz="28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rPr>
              <a:t>	</a:t>
            </a:r>
            <a:endParaRPr lang="en-US" sz="28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algn="ctr"/>
            <a:endParaRPr lang="en-US" sz="2800" b="1" cap="none"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3839682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4070" y="2590800"/>
            <a:ext cx="386362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rPr>
              <a:t>WHAT NEXT?</a:t>
            </a:r>
            <a:endParaRPr lang="en-US" sz="5400" b="1" cap="none" spc="0"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endParaRPr>
          </a:p>
        </p:txBody>
      </p:sp>
      <p:sp>
        <p:nvSpPr>
          <p:cNvPr id="3" name="Rectangle 2"/>
          <p:cNvSpPr/>
          <p:nvPr/>
        </p:nvSpPr>
        <p:spPr>
          <a:xfrm>
            <a:off x="-152400" y="0"/>
            <a:ext cx="94488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3"/>
          <p:cNvSpPr>
            <a:spLocks noChangeArrowheads="1"/>
          </p:cNvSpPr>
          <p:nvPr/>
        </p:nvSpPr>
        <p:spPr bwMode="auto">
          <a:xfrm flipH="1">
            <a:off x="3190875" y="2371725"/>
            <a:ext cx="5953125" cy="4486275"/>
          </a:xfrm>
          <a:prstGeom prst="rtTriangle">
            <a:avLst/>
          </a:prstGeom>
          <a:solidFill>
            <a:srgbClr val="FE823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Rectangle 3"/>
          <p:cNvSpPr/>
          <p:nvPr/>
        </p:nvSpPr>
        <p:spPr>
          <a:xfrm>
            <a:off x="-152400" y="6515100"/>
            <a:ext cx="93726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DIT 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1367"/>
            <a:ext cx="3182681" cy="2442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or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1333" y="171450"/>
            <a:ext cx="2314575" cy="2389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8" name="Picture 6" descr="White_House_02"/>
          <p:cNvPicPr>
            <a:picLocks noChangeAspect="1" noChangeArrowheads="1"/>
          </p:cNvPicPr>
          <p:nvPr/>
        </p:nvPicPr>
        <p:blipFill>
          <a:blip r:embed="rId4" cstate="print">
            <a:extLst>
              <a:ext uri="{28A0092B-C50C-407E-A947-70E740481C1C}">
                <a14:useLocalDpi xmlns:a14="http://schemas.microsoft.com/office/drawing/2010/main" val="0"/>
              </a:ext>
            </a:extLst>
          </a:blip>
          <a:srcRect t="868" b="868"/>
          <a:stretch>
            <a:fillRect/>
          </a:stretch>
        </p:blipFill>
        <p:spPr bwMode="auto">
          <a:xfrm>
            <a:off x="6283325" y="4614862"/>
            <a:ext cx="2724150" cy="1742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9" name="Picture 7" descr="Orchestra cropped"/>
          <p:cNvPicPr>
            <a:picLocks noChangeAspect="1" noChangeArrowheads="1"/>
          </p:cNvPicPr>
          <p:nvPr/>
        </p:nvPicPr>
        <p:blipFill>
          <a:blip r:embed="rId5" cstate="print">
            <a:extLst>
              <a:ext uri="{28A0092B-C50C-407E-A947-70E740481C1C}">
                <a14:useLocalDpi xmlns:a14="http://schemas.microsoft.com/office/drawing/2010/main" val="0"/>
              </a:ext>
            </a:extLst>
          </a:blip>
          <a:srcRect l="12291" r="12291"/>
          <a:stretch>
            <a:fillRect/>
          </a:stretch>
        </p:blipFill>
        <p:spPr bwMode="auto">
          <a:xfrm>
            <a:off x="76200" y="5095874"/>
            <a:ext cx="4957762"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0" name="Picture 8" descr="Edit - Students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3656276"/>
            <a:ext cx="2119312" cy="2368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7" name="Straight Connector 6"/>
          <p:cNvCxnSpPr/>
          <p:nvPr/>
        </p:nvCxnSpPr>
        <p:spPr>
          <a:xfrm flipH="1">
            <a:off x="533400" y="3656276"/>
            <a:ext cx="411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Go_Student_Tours-300dpip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3962400"/>
            <a:ext cx="3200400" cy="59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189193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580158" y="1842110"/>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62586" y="625758"/>
            <a:ext cx="2218877" cy="584775"/>
          </a:xfrm>
          <a:prstGeom prst="rect">
            <a:avLst/>
          </a:prstGeom>
          <a:noFill/>
          <a:ln>
            <a:noFill/>
          </a:ln>
        </p:spPr>
        <p:txBody>
          <a:bodyPr wrap="none" lIns="91440" tIns="45720" rIns="91440" bIns="45720">
            <a:spAutoFit/>
          </a:bodyPr>
          <a:lstStyle/>
          <a:p>
            <a:pPr algn="ctr"/>
            <a:r>
              <a:rPr lang="en-US" sz="32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Trip Cost</a:t>
            </a:r>
            <a:endParaRPr lang="en-US" sz="32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371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536" y="1422399"/>
            <a:ext cx="8536177" cy="4185761"/>
          </a:xfrm>
          <a:prstGeom prst="rect">
            <a:avLst/>
          </a:prstGeom>
          <a:noFill/>
          <a:ln>
            <a:noFill/>
          </a:ln>
        </p:spPr>
        <p:txBody>
          <a:bodyPr wrap="square" lIns="91440" tIns="45720" rIns="91440" bIns="45720">
            <a:spAutoFit/>
          </a:bodyPr>
          <a:lstStyle/>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$545  Students (4 per room)</a:t>
            </a:r>
          </a:p>
          <a:p>
            <a:endPar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r>
              <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$670  Chaperones (2 per room) – per additional  	    chaperones who are not included in the</a:t>
            </a:r>
          </a:p>
          <a:p>
            <a:r>
              <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allowed number per school based on the</a:t>
            </a:r>
          </a:p>
          <a:p>
            <a:r>
              <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1:10 participating students.</a:t>
            </a:r>
          </a:p>
          <a:p>
            <a:pPr marL="457200" indent="-457200">
              <a:buFont typeface="Arial" panose="020B0604020202020204" pitchFamily="34" charset="0"/>
              <a:buChar char="•"/>
            </a:pPr>
            <a:endParaRPr lang="en-US" sz="1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0343" y="6197876"/>
            <a:ext cx="3399022" cy="63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10774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580158" y="1842110"/>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1703" y="625758"/>
            <a:ext cx="5420651" cy="584775"/>
          </a:xfrm>
          <a:prstGeom prst="rect">
            <a:avLst/>
          </a:prstGeom>
          <a:noFill/>
          <a:ln>
            <a:noFill/>
          </a:ln>
        </p:spPr>
        <p:txBody>
          <a:bodyPr wrap="none" lIns="91440" tIns="45720" rIns="91440" bIns="45720">
            <a:spAutoFit/>
          </a:bodyPr>
          <a:lstStyle/>
          <a:p>
            <a:pPr algn="ctr"/>
            <a:r>
              <a:rPr lang="en-US" sz="32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Room Supplement Cost</a:t>
            </a:r>
            <a:endParaRPr lang="en-US" sz="32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371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536" y="1422399"/>
            <a:ext cx="8801064" cy="5909310"/>
          </a:xfrm>
          <a:prstGeom prst="rect">
            <a:avLst/>
          </a:prstGeom>
          <a:noFill/>
          <a:ln>
            <a:noFill/>
          </a:ln>
        </p:spPr>
        <p:txBody>
          <a:bodyPr wrap="square" lIns="91440" tIns="45720" rIns="91440" bIns="45720">
            <a:spAutoFit/>
          </a:bodyPr>
          <a:lstStyle/>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Room Occupancy:</a:t>
            </a: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All rooms will have 4 students in them.  If your school does not want your students to share rooms with students from another school, your school can opt to pay the following Room Supplement </a:t>
            </a:r>
            <a:r>
              <a:rPr lang="en-US" sz="2800" b="1"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F</a:t>
            </a:r>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ees:</a:t>
            </a: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Room Supplement Fees:</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Triple Occupancy :  $45 per person in room</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Double Occupancy: </a:t>
            </a:r>
            <a:r>
              <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130 per person in room</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Single Occupancy:  $345 for single person</a:t>
            </a:r>
          </a:p>
          <a:p>
            <a:pPr marL="457200" indent="-457200">
              <a:buFont typeface="Arial" panose="020B0604020202020204" pitchFamily="34" charset="0"/>
              <a:buChar char="•"/>
            </a:pPr>
            <a:endParaRPr lang="en-US" sz="1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0343" y="6197876"/>
            <a:ext cx="3399022" cy="63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2304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1397" y="2590800"/>
            <a:ext cx="32489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rPr>
              <a:t>Trip Details</a:t>
            </a:r>
            <a:endParaRPr lang="en-US" sz="5400" b="1" cap="none" spc="0"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Narrow" panose="020B0606020202030204" pitchFamily="34" charset="0"/>
            </a:endParaRPr>
          </a:p>
        </p:txBody>
      </p:sp>
      <p:sp>
        <p:nvSpPr>
          <p:cNvPr id="3" name="Rectangle 2"/>
          <p:cNvSpPr/>
          <p:nvPr/>
        </p:nvSpPr>
        <p:spPr>
          <a:xfrm>
            <a:off x="-152400" y="0"/>
            <a:ext cx="94488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3"/>
          <p:cNvSpPr>
            <a:spLocks noChangeArrowheads="1"/>
          </p:cNvSpPr>
          <p:nvPr/>
        </p:nvSpPr>
        <p:spPr bwMode="auto">
          <a:xfrm flipH="1">
            <a:off x="3190875" y="2371725"/>
            <a:ext cx="5953125" cy="4486275"/>
          </a:xfrm>
          <a:prstGeom prst="rtTriangle">
            <a:avLst/>
          </a:prstGeom>
          <a:solidFill>
            <a:srgbClr val="FE823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Rectangle 3"/>
          <p:cNvSpPr/>
          <p:nvPr/>
        </p:nvSpPr>
        <p:spPr>
          <a:xfrm>
            <a:off x="-152400" y="6515100"/>
            <a:ext cx="93726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DIT 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1367"/>
            <a:ext cx="3182681" cy="2442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orla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333" y="171450"/>
            <a:ext cx="2314575" cy="2389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8" name="Picture 6" descr="White_House_02"/>
          <p:cNvPicPr>
            <a:picLocks noChangeAspect="1" noChangeArrowheads="1"/>
          </p:cNvPicPr>
          <p:nvPr/>
        </p:nvPicPr>
        <p:blipFill>
          <a:blip r:embed="rId5" cstate="print">
            <a:extLst>
              <a:ext uri="{28A0092B-C50C-407E-A947-70E740481C1C}">
                <a14:useLocalDpi xmlns:a14="http://schemas.microsoft.com/office/drawing/2010/main" val="0"/>
              </a:ext>
            </a:extLst>
          </a:blip>
          <a:srcRect t="868" b="868"/>
          <a:stretch>
            <a:fillRect/>
          </a:stretch>
        </p:blipFill>
        <p:spPr bwMode="auto">
          <a:xfrm>
            <a:off x="6283325" y="4614862"/>
            <a:ext cx="2724150" cy="1742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9" name="Picture 7" descr="Orchestra cropped"/>
          <p:cNvPicPr>
            <a:picLocks noChangeAspect="1" noChangeArrowheads="1"/>
          </p:cNvPicPr>
          <p:nvPr/>
        </p:nvPicPr>
        <p:blipFill>
          <a:blip r:embed="rId6" cstate="print">
            <a:extLst>
              <a:ext uri="{28A0092B-C50C-407E-A947-70E740481C1C}">
                <a14:useLocalDpi xmlns:a14="http://schemas.microsoft.com/office/drawing/2010/main" val="0"/>
              </a:ext>
            </a:extLst>
          </a:blip>
          <a:srcRect l="12291" r="12291"/>
          <a:stretch>
            <a:fillRect/>
          </a:stretch>
        </p:blipFill>
        <p:spPr bwMode="auto">
          <a:xfrm>
            <a:off x="76200" y="5095874"/>
            <a:ext cx="4957762"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0" name="Picture 8" descr="Edit - Students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3656276"/>
            <a:ext cx="2119312" cy="2368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7" name="Straight Connector 6"/>
          <p:cNvCxnSpPr/>
          <p:nvPr/>
        </p:nvCxnSpPr>
        <p:spPr>
          <a:xfrm flipH="1">
            <a:off x="381000" y="3733800"/>
            <a:ext cx="41529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Go_Student_Tours-300dpipng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133" y="4034724"/>
            <a:ext cx="3276600" cy="60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98246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580158" y="1842110"/>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917" y="625758"/>
            <a:ext cx="6890221" cy="584775"/>
          </a:xfrm>
          <a:prstGeom prst="rect">
            <a:avLst/>
          </a:prstGeom>
          <a:noFill/>
          <a:ln>
            <a:noFill/>
          </a:ln>
        </p:spPr>
        <p:txBody>
          <a:bodyPr wrap="none" lIns="91440" tIns="45720" rIns="91440" bIns="45720">
            <a:spAutoFit/>
          </a:bodyPr>
          <a:lstStyle/>
          <a:p>
            <a:pPr algn="ctr"/>
            <a:r>
              <a:rPr lang="en-US" sz="32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Chaperone Allowance &amp; Cost</a:t>
            </a:r>
            <a:endParaRPr lang="en-US" sz="32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371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536" y="1422399"/>
            <a:ext cx="8801064" cy="7201972"/>
          </a:xfrm>
          <a:prstGeom prst="rect">
            <a:avLst/>
          </a:prstGeom>
          <a:noFill/>
          <a:ln>
            <a:noFill/>
          </a:ln>
        </p:spPr>
        <p:txBody>
          <a:bodyPr wrap="square" lIns="91440" tIns="45720" rIns="91440" bIns="45720">
            <a:spAutoFit/>
          </a:bodyPr>
          <a:lstStyle/>
          <a:p>
            <a:endPar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We will provide ONE complimentary chaperone in a double occupancy package for every 10 paid people. </a:t>
            </a:r>
          </a:p>
          <a:p>
            <a:endParaRPr lang="en-US" sz="2800" b="1"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For Example:</a:t>
            </a: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10 participants paid – 1 chaperone free</a:t>
            </a: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20 participants paid – 2 chaperones free</a:t>
            </a: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30 participants paid – 3 chaperones free</a:t>
            </a:r>
          </a:p>
          <a:p>
            <a:r>
              <a:rPr lang="en-US" sz="2800" b="1"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…and so on.</a:t>
            </a:r>
          </a:p>
          <a:p>
            <a:r>
              <a:rPr lang="en-US" sz="2800" b="1"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endPar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p>
          <a:p>
            <a:endPar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9921" y="6019800"/>
            <a:ext cx="3399022" cy="63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9539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580158" y="1842110"/>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6917" y="625758"/>
            <a:ext cx="6890221" cy="584775"/>
          </a:xfrm>
          <a:prstGeom prst="rect">
            <a:avLst/>
          </a:prstGeom>
          <a:noFill/>
          <a:ln>
            <a:noFill/>
          </a:ln>
        </p:spPr>
        <p:txBody>
          <a:bodyPr wrap="none" lIns="91440" tIns="45720" rIns="91440" bIns="45720">
            <a:spAutoFit/>
          </a:bodyPr>
          <a:lstStyle/>
          <a:p>
            <a:pPr algn="ctr"/>
            <a:r>
              <a:rPr lang="en-US" sz="32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Chaperone Allowance &amp; Cost</a:t>
            </a:r>
            <a:endParaRPr lang="en-US" sz="32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371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536" y="1422399"/>
            <a:ext cx="8801064" cy="6771084"/>
          </a:xfrm>
          <a:prstGeom prst="rect">
            <a:avLst/>
          </a:prstGeom>
          <a:noFill/>
          <a:ln>
            <a:noFill/>
          </a:ln>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Knox County requires only 10 students per one chaperone.</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IF you go over a number of students divisible by 10 and have to bring another chaperone, they ARE NOT complimentary.</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For Example:  </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19 students sign up</a:t>
            </a:r>
          </a:p>
          <a:p>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Knox Country requires 2 chaperones go with 	that number…</a:t>
            </a:r>
          </a:p>
          <a:p>
            <a:r>
              <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1 chaperone is complimentary</a:t>
            </a:r>
          </a:p>
          <a:p>
            <a:r>
              <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1 chaperone must be paid for</a:t>
            </a:r>
          </a:p>
          <a:p>
            <a:endParaRPr lang="en-US" sz="2800" b="1" dirty="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800" b="1" dirty="0" smtClean="0">
              <a:ln w="12700">
                <a:solidFill>
                  <a:schemeClr val="tx2">
                    <a:satMod val="155000"/>
                  </a:schemeClr>
                </a:solidFill>
                <a:prstDash val="solid"/>
              </a:ln>
              <a:solidFill>
                <a:srgbClr val="254A93"/>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9921" y="6125561"/>
            <a:ext cx="3399022" cy="63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24638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2040109" y="1867510"/>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330" y="625758"/>
            <a:ext cx="8017387" cy="584775"/>
          </a:xfrm>
          <a:prstGeom prst="rect">
            <a:avLst/>
          </a:prstGeom>
          <a:noFill/>
          <a:ln>
            <a:noFill/>
          </a:ln>
        </p:spPr>
        <p:txBody>
          <a:bodyPr wrap="none" lIns="91440" tIns="45720" rIns="91440" bIns="45720">
            <a:spAutoFit/>
          </a:bodyPr>
          <a:lstStyle/>
          <a:p>
            <a:pPr algn="ctr"/>
            <a:r>
              <a:rPr lang="en-US" sz="32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 Registration, &amp; Payment Schedule</a:t>
            </a:r>
            <a:endParaRPr lang="en-US" sz="32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371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536" y="1422399"/>
            <a:ext cx="8801064" cy="6370975"/>
          </a:xfrm>
          <a:prstGeom prst="rect">
            <a:avLst/>
          </a:prstGeom>
          <a:noFill/>
          <a:ln>
            <a:noFill/>
          </a:ln>
        </p:spPr>
        <p:txBody>
          <a:bodyPr wrap="square" lIns="91440" tIns="45720" rIns="91440" bIns="45720">
            <a:spAutoFit/>
          </a:bodyPr>
          <a:lstStyle/>
          <a:p>
            <a:r>
              <a:rPr lang="en-US" sz="28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IMPORTANT DATES</a:t>
            </a: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REGISTER ONLINE &amp; $50  DEPOSIT BY:  November 15, 2017 </a:t>
            </a:r>
          </a:p>
          <a:p>
            <a:pPr marL="457200" indent="-457200">
              <a:buFont typeface="Arial" panose="020B0604020202020204" pitchFamily="34" charset="0"/>
              <a:buChar char="•"/>
            </a:pPr>
            <a:endPar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PAYMENT  DUE:   $50 paid by December 15, 2017</a:t>
            </a:r>
          </a:p>
          <a:p>
            <a:pPr marL="457200" indent="-457200">
              <a:buFont typeface="Arial" panose="020B0604020202020204" pitchFamily="34" charset="0"/>
              <a:buChar char="•"/>
            </a:pP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PAYMENT DUE:  $50 paid by January  12, </a:t>
            </a:r>
            <a:r>
              <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2018 </a:t>
            </a:r>
            <a:endPar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JANUARY 12, 2018    REGISTRATION CLOSES - LAST </a:t>
            </a:r>
            <a:r>
              <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DATE FOR NEW </a:t>
            </a: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REGISTRANTS</a:t>
            </a: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PAYMENT DUE:  $125 paid by February 1, 2018</a:t>
            </a:r>
          </a:p>
          <a:p>
            <a:pPr marL="457200" indent="-457200">
              <a:buFont typeface="Arial" panose="020B0604020202020204" pitchFamily="34" charset="0"/>
              <a:buChar char="•"/>
            </a:pP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PAYMENT DUE:  $125 paid by March 1, 2018</a:t>
            </a:r>
          </a:p>
          <a:p>
            <a:pPr marL="457200" indent="-457200">
              <a:buFont typeface="Arial" panose="020B0604020202020204" pitchFamily="34" charset="0"/>
              <a:buChar char="•"/>
            </a:pP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FINAL PAYMENT DUE:  $145  Students paid by April 1, 2018</a:t>
            </a:r>
          </a:p>
          <a:p>
            <a:pPr lvl="5"/>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$270  Adults paid by April 1, 2018</a:t>
            </a:r>
          </a:p>
          <a:p>
            <a:pPr marL="457200" indent="-457200">
              <a:buFont typeface="Arial" panose="020B0604020202020204" pitchFamily="34" charset="0"/>
              <a:buChar char="•"/>
            </a:pP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PLEASE NOTE:  PAYMENTS ARE NON-REFUNDABLE</a:t>
            </a:r>
          </a:p>
          <a:p>
            <a:pPr marL="457200" indent="-457200">
              <a:buFont typeface="Arial" panose="020B0604020202020204" pitchFamily="34" charset="0"/>
              <a:buChar char="•"/>
            </a:pP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If opting to purchase  the  Travel Protection Plan offered, it must  be purchased by March 1, 2018.  Cost is $40 </a:t>
            </a:r>
            <a:r>
              <a:rPr lang="en-US" sz="1600" b="1"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per person</a:t>
            </a:r>
            <a:r>
              <a:rPr lang="en-US" sz="1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7" y="27352"/>
            <a:ext cx="3399022" cy="63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21803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351558" y="1597456"/>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6823" y="625758"/>
            <a:ext cx="8690391" cy="646331"/>
          </a:xfrm>
          <a:prstGeom prst="rect">
            <a:avLst/>
          </a:prstGeom>
          <a:noFill/>
          <a:ln>
            <a:noFill/>
          </a:ln>
        </p:spPr>
        <p:txBody>
          <a:bodyPr wrap="none" lIns="91440" tIns="45720" rIns="91440" bIns="45720">
            <a:spAutoFit/>
          </a:bodyPr>
          <a:lstStyle/>
          <a:p>
            <a:pPr algn="ctr"/>
            <a:r>
              <a:rPr lang="en-US" sz="36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HOW DO WE REGISTER AND PAY?</a:t>
            </a:r>
            <a:endParaRPr lang="en-US" sz="36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98962" y="1524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6823" y="1891797"/>
            <a:ext cx="8536177" cy="4401205"/>
          </a:xfrm>
          <a:prstGeom prst="rect">
            <a:avLst/>
          </a:prstGeom>
          <a:noFill/>
          <a:ln>
            <a:noFill/>
          </a:ln>
        </p:spPr>
        <p:txBody>
          <a:bodyPr wrap="square" lIns="91440" tIns="45720" rIns="91440" bIns="45720">
            <a:spAutoFit/>
          </a:bodyPr>
          <a:lstStyle/>
          <a:p>
            <a:pPr marL="457200" indent="-457200">
              <a:buFont typeface="Arial" panose="020B0604020202020204" pitchFamily="34" charset="0"/>
              <a:buChar char="•"/>
            </a:pP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Payments are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simple, secure and private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on our GST Registration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and payment website</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Each </a:t>
            </a:r>
            <a:r>
              <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school will have its own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Trip ID.</a:t>
            </a: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Go to: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hlinkClick r:id="rId2"/>
              </a:rPr>
              <a:t>https://register.gostudenttours.com</a:t>
            </a: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Parents will create an account, register  their students, and make payments via debit, credit card, or e-check. </a:t>
            </a: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The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Trip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Sponsor for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each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school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will have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 log-in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of their own to </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check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the back of the system to track registrants for their school.  </a:t>
            </a:r>
          </a:p>
          <a:p>
            <a:pPr marL="457200" indent="-457200">
              <a:buFont typeface="Arial" panose="020B0604020202020204" pitchFamily="34" charset="0"/>
              <a:buChar char="•"/>
            </a:pPr>
            <a:endParaRPr lang="en-US"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190" y="5916927"/>
            <a:ext cx="3587708" cy="666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82465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884958" y="1765908"/>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52535" y="625758"/>
            <a:ext cx="5838971" cy="646331"/>
          </a:xfrm>
          <a:prstGeom prst="rect">
            <a:avLst/>
          </a:prstGeom>
          <a:noFill/>
          <a:ln>
            <a:noFill/>
          </a:ln>
        </p:spPr>
        <p:txBody>
          <a:bodyPr wrap="none" lIns="91440" tIns="45720" rIns="91440" bIns="45720">
            <a:spAutoFit/>
          </a:bodyPr>
          <a:lstStyle/>
          <a:p>
            <a:pPr algn="ctr"/>
            <a:r>
              <a:rPr lang="en-US" sz="36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Additional Information</a:t>
            </a:r>
            <a:endParaRPr lang="en-US" sz="36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0" y="1440541"/>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8543" y="1600200"/>
            <a:ext cx="8274457" cy="5201424"/>
          </a:xfrm>
          <a:prstGeom prst="rect">
            <a:avLst/>
          </a:prstGeom>
          <a:noFill/>
          <a:ln>
            <a:noFill/>
          </a:ln>
        </p:spPr>
        <p:txBody>
          <a:bodyPr wrap="square" lIns="91440" tIns="45720" rIns="91440" bIns="45720">
            <a:spAutoFit/>
          </a:bodyPr>
          <a:lstStyle/>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We will inform schools of their allowed number of chaperones, both paid and complimentary, based on the number of students participating.  </a:t>
            </a:r>
          </a:p>
          <a:p>
            <a:pPr marL="457200" indent="-457200">
              <a:buFont typeface="Arial" panose="020B0604020202020204" pitchFamily="34" charset="0"/>
              <a:buChar char="•"/>
            </a:pP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As with trips in the past, we encourage teachers to participate as chaperones.  Non-teachers or medical staff will be required to submit a background check, at their own expense.  This is for the safety of the children.</a:t>
            </a:r>
          </a:p>
          <a:p>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Information for the trip will constantly be updated on our registration site.</a:t>
            </a:r>
          </a:p>
          <a:p>
            <a:pPr marL="457200" indent="-457200">
              <a:buFont typeface="Arial" panose="020B0604020202020204" pitchFamily="34" charset="0"/>
              <a:buChar char="•"/>
            </a:pP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Prior to the trip, there will be a Chaperone Information Meeting  to go over all  the details, expectations, and roles of the chaperones.</a:t>
            </a:r>
          </a:p>
          <a:p>
            <a:pPr marL="457200" indent="-457200">
              <a:buFont typeface="Arial" panose="020B0604020202020204" pitchFamily="34" charset="0"/>
              <a:buChar char="•"/>
            </a:pPr>
            <a:endPar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052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884958" y="1765908"/>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52535" y="625758"/>
            <a:ext cx="5838971" cy="646331"/>
          </a:xfrm>
          <a:prstGeom prst="rect">
            <a:avLst/>
          </a:prstGeom>
          <a:noFill/>
          <a:ln>
            <a:noFill/>
          </a:ln>
        </p:spPr>
        <p:txBody>
          <a:bodyPr wrap="none" lIns="91440" tIns="45720" rIns="91440" bIns="45720">
            <a:spAutoFit/>
          </a:bodyPr>
          <a:lstStyle/>
          <a:p>
            <a:pPr algn="ctr"/>
            <a:r>
              <a:rPr lang="en-US" sz="36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Additional Information</a:t>
            </a:r>
            <a:endParaRPr lang="en-US" sz="36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1275718"/>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4771" y="1447798"/>
            <a:ext cx="8274457" cy="5755422"/>
          </a:xfrm>
          <a:prstGeom prst="rect">
            <a:avLst/>
          </a:prstGeom>
          <a:noFill/>
          <a:ln>
            <a:noFill/>
          </a:ln>
        </p:spPr>
        <p:txBody>
          <a:bodyPr wrap="square" lIns="91440" tIns="45720" rIns="91440" bIns="45720">
            <a:spAutoFit/>
          </a:bodyPr>
          <a:lstStyle/>
          <a:p>
            <a:pPr marL="457200" indent="-4572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The </a:t>
            </a:r>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a:t>
            </a: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ompleted Paper Registration Packets will be turned in at the school, without payments, and sent to GST for each participant – students and adults.</a:t>
            </a:r>
          </a:p>
          <a:p>
            <a:pPr lvl="1"/>
            <a:endPar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Rooming Lists will be created by the school and sent to GST.  We will then assign hotels and buses for each school.  </a:t>
            </a:r>
          </a:p>
          <a:p>
            <a:pPr marL="342900" indent="-342900">
              <a:buFont typeface="Arial" panose="020B0604020202020204" pitchFamily="34" charset="0"/>
              <a:buChar char="•"/>
            </a:pPr>
            <a:endParaRPr lang="en-US"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Deadlines for registration deposits, final payments, rooming lists and bus lists must be met.</a:t>
            </a:r>
          </a:p>
          <a:p>
            <a:endPar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Principals designee will need to review the participant, rooming and bus lists to make sure all are eligible members of their school community.</a:t>
            </a:r>
          </a:p>
          <a:p>
            <a:pPr marL="457200" indent="-457200">
              <a:buFont typeface="Arial" panose="020B0604020202020204" pitchFamily="34" charset="0"/>
              <a:buChar char="•"/>
            </a:pPr>
            <a:endPar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74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38271" y="625758"/>
            <a:ext cx="5067477"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THANK YOU!</a:t>
            </a:r>
            <a:endParaRPr lang="en-US" sz="54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9" y="18947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76400" y="2119223"/>
            <a:ext cx="5791199" cy="3970318"/>
          </a:xfrm>
          <a:prstGeom prst="rect">
            <a:avLst/>
          </a:prstGeom>
          <a:noFill/>
          <a:ln>
            <a:noFill/>
          </a:ln>
        </p:spPr>
        <p:txBody>
          <a:bodyPr wrap="square" lIns="91440" tIns="45720" rIns="91440" bIns="45720">
            <a:spAutoFit/>
          </a:bodyPr>
          <a:lstStyle/>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Thank you for the opportunity to take the Knox County Safety Patrols on</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their 2018 trip to Washington, DC!  </a:t>
            </a:r>
          </a:p>
          <a:p>
            <a:pPr algn="ctr"/>
            <a:endPar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algn="ctr"/>
            <a:r>
              <a:rPr lang="en-US"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We look forward to making memories that will last a lifetime!</a:t>
            </a:r>
          </a:p>
          <a:p>
            <a:pPr algn="ctr"/>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algn="ctr"/>
            <a:r>
              <a:rPr lang="en-US" sz="2800" b="1" i="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Your Go Student Tours Team</a:t>
            </a:r>
            <a:endParaRPr lang="en-US" sz="2800" b="1" i="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pic>
        <p:nvPicPr>
          <p:cNvPr id="8" name="Picture 7" descr="Go_Student_Tours-300dpipn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1227886"/>
            <a:ext cx="2895600" cy="53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20108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20769" y="334585"/>
            <a:ext cx="0" cy="15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75" y="0"/>
            <a:ext cx="91440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5"/>
          <p:cNvSpPr txBox="1">
            <a:spLocks noChangeArrowheads="1"/>
          </p:cNvSpPr>
          <p:nvPr/>
        </p:nvSpPr>
        <p:spPr bwMode="auto">
          <a:xfrm>
            <a:off x="3825841" y="2270067"/>
            <a:ext cx="3790933" cy="184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24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GST CONTACT:</a:t>
            </a:r>
          </a:p>
          <a:p>
            <a:pPr algn="ctr"/>
            <a:r>
              <a:rPr lang="en-US" sz="2400" dirty="0" smtClean="0">
                <a:ln w="12700">
                  <a:solidFill>
                    <a:schemeClr val="tx2">
                      <a:satMod val="155000"/>
                    </a:schemeClr>
                  </a:solidFill>
                  <a:prstDash val="solid"/>
                </a:ln>
                <a:solidFill>
                  <a:schemeClr val="tx1">
                    <a:lumMod val="95000"/>
                    <a:lumOff val="5000"/>
                  </a:schemeClr>
                </a:solidFill>
                <a:latin typeface="+mj-lt"/>
              </a:rPr>
              <a:t>Lisa Scalzo</a:t>
            </a:r>
          </a:p>
          <a:p>
            <a:pPr algn="ctr"/>
            <a:r>
              <a:rPr lang="en-US" sz="2400" dirty="0" smtClean="0">
                <a:ln w="12700">
                  <a:solidFill>
                    <a:schemeClr val="tx2">
                      <a:satMod val="155000"/>
                    </a:schemeClr>
                  </a:solidFill>
                  <a:prstDash val="solid"/>
                </a:ln>
                <a:solidFill>
                  <a:schemeClr val="tx1">
                    <a:lumMod val="95000"/>
                    <a:lumOff val="5000"/>
                  </a:schemeClr>
                </a:solidFill>
                <a:latin typeface="+mj-lt"/>
                <a:hlinkClick r:id="rId2"/>
              </a:rPr>
              <a:t>Lisa@GoStudentTours.com</a:t>
            </a:r>
            <a:endParaRPr lang="en-US" sz="2400" dirty="0" smtClean="0">
              <a:ln w="12700">
                <a:solidFill>
                  <a:schemeClr val="tx2">
                    <a:satMod val="155000"/>
                  </a:schemeClr>
                </a:solidFill>
                <a:prstDash val="solid"/>
              </a:ln>
              <a:solidFill>
                <a:schemeClr val="tx1">
                  <a:lumMod val="95000"/>
                  <a:lumOff val="5000"/>
                </a:schemeClr>
              </a:solidFill>
              <a:latin typeface="+mj-lt"/>
            </a:endParaRPr>
          </a:p>
          <a:p>
            <a:pPr algn="ctr"/>
            <a:r>
              <a:rPr lang="en-US" sz="2400" dirty="0" smtClean="0">
                <a:ln w="12700">
                  <a:solidFill>
                    <a:schemeClr val="tx2">
                      <a:satMod val="155000"/>
                    </a:schemeClr>
                  </a:solidFill>
                  <a:prstDash val="solid"/>
                </a:ln>
                <a:solidFill>
                  <a:schemeClr val="tx1">
                    <a:lumMod val="95000"/>
                    <a:lumOff val="5000"/>
                  </a:schemeClr>
                </a:solidFill>
                <a:latin typeface="+mj-lt"/>
              </a:rPr>
              <a:t>571-481-1866</a:t>
            </a:r>
          </a:p>
          <a:p>
            <a:pPr algn="ctr"/>
            <a:endParaRPr lang="en-US" sz="2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algn="ctr"/>
            <a:endParaRPr lang="en-US" sz="24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anose="020B0A04020102020204" pitchFamily="34" charset="0"/>
            </a:endParaRPr>
          </a:p>
          <a:p>
            <a:pPr algn="ctr"/>
            <a:endParaRPr lang="en-US" sz="2400" b="1"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a:p>
            <a:pPr marL="285750" marR="0" lvl="0" indent="-285750" algn="l" defTabSz="914400" rtl="0" eaLnBrk="1" fontAlgn="base" latinLnBrk="0" hangingPunct="1">
              <a:lnSpc>
                <a:spcPct val="100000"/>
              </a:lnSpc>
              <a:spcBef>
                <a:spcPct val="0"/>
              </a:spcBef>
              <a:spcAft>
                <a:spcPct val="0"/>
              </a:spcAft>
              <a:buClrTx/>
              <a:buSzPts val="1200"/>
              <a:buFont typeface="Arial" panose="020B0604020202020204" pitchFamily="34" charset="0"/>
              <a:buChar char="•"/>
              <a:tabLst/>
            </a:pP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 name="Picture 28" descr="Go_Student_Tours-300dpip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57200"/>
            <a:ext cx="5645108" cy="104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30" name="Group 15"/>
          <p:cNvGrpSpPr>
            <a:grpSpLocks/>
          </p:cNvGrpSpPr>
          <p:nvPr/>
        </p:nvGrpSpPr>
        <p:grpSpPr bwMode="auto">
          <a:xfrm>
            <a:off x="1015143" y="1662055"/>
            <a:ext cx="2024062" cy="608012"/>
            <a:chOff x="107086574" y="106438333"/>
            <a:chExt cx="2024052" cy="607868"/>
          </a:xfrm>
        </p:grpSpPr>
        <p:sp>
          <p:nvSpPr>
            <p:cNvPr id="31" name="WordArt 16"/>
            <p:cNvSpPr>
              <a:spLocks noChangeArrowheads="1" noChangeShapeType="1" noTextEdit="1"/>
            </p:cNvSpPr>
            <p:nvPr/>
          </p:nvSpPr>
          <p:spPr bwMode="auto">
            <a:xfrm>
              <a:off x="107086574" y="106438333"/>
              <a:ext cx="2024052" cy="19256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b="1" kern="10" spc="0" smtClean="0">
                  <a:ln w="3175">
                    <a:solidFill>
                      <a:srgbClr val="3190D0"/>
                    </a:solidFill>
                    <a:round/>
                    <a:headEnd/>
                    <a:tailEnd/>
                  </a:ln>
                  <a:solidFill>
                    <a:srgbClr val="FF6600"/>
                  </a:solidFill>
                  <a:effectLst/>
                  <a:latin typeface="Baskerville Old Face"/>
                </a:rPr>
                <a:t>The Leader in Student </a:t>
              </a:r>
              <a:endParaRPr lang="en-US" sz="3600" b="1" kern="10" spc="0">
                <a:ln w="3175">
                  <a:solidFill>
                    <a:srgbClr val="3190D0"/>
                  </a:solidFill>
                  <a:round/>
                  <a:headEnd/>
                  <a:tailEnd/>
                </a:ln>
                <a:solidFill>
                  <a:srgbClr val="FF6600"/>
                </a:solidFill>
                <a:effectLst/>
                <a:latin typeface="Baskerville Old Face"/>
              </a:endParaRPr>
            </a:p>
          </p:txBody>
        </p:sp>
        <p:sp>
          <p:nvSpPr>
            <p:cNvPr id="32" name="WordArt 17"/>
            <p:cNvSpPr>
              <a:spLocks noChangeArrowheads="1" noChangeShapeType="1" noTextEdit="1"/>
            </p:cNvSpPr>
            <p:nvPr/>
          </p:nvSpPr>
          <p:spPr bwMode="auto">
            <a:xfrm>
              <a:off x="107086574" y="106682627"/>
              <a:ext cx="1952324" cy="3635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b="1" kern="10" spc="0" dirty="0" smtClean="0">
                  <a:ln w="3175" algn="ctr">
                    <a:solidFill>
                      <a:srgbClr val="3190D0"/>
                    </a:solidFill>
                    <a:round/>
                    <a:headEnd/>
                    <a:tailEnd/>
                  </a:ln>
                  <a:solidFill>
                    <a:srgbClr val="FF6600"/>
                  </a:solidFill>
                  <a:effectLst/>
                  <a:latin typeface="Baskerville Old Face"/>
                </a:rPr>
                <a:t>Group Travel</a:t>
              </a:r>
              <a:endParaRPr lang="en-US" sz="3600" b="1" kern="10" spc="0" dirty="0">
                <a:ln w="3175" algn="ctr">
                  <a:solidFill>
                    <a:srgbClr val="3190D0"/>
                  </a:solidFill>
                  <a:round/>
                  <a:headEnd/>
                  <a:tailEnd/>
                </a:ln>
                <a:solidFill>
                  <a:srgbClr val="FF6600"/>
                </a:solidFill>
                <a:effectLst/>
                <a:latin typeface="Baskerville Old Face"/>
              </a:endParaRPr>
            </a:p>
          </p:txBody>
        </p:sp>
      </p:grpSp>
    </p:spTree>
    <p:extLst>
      <p:ext uri="{BB962C8B-B14F-4D97-AF65-F5344CB8AC3E}">
        <p14:creationId xmlns:p14="http://schemas.microsoft.com/office/powerpoint/2010/main" val="94721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4441" y="625758"/>
            <a:ext cx="8735148" cy="2800767"/>
          </a:xfrm>
          <a:prstGeom prst="rect">
            <a:avLst/>
          </a:prstGeom>
          <a:noFill/>
          <a:ln>
            <a:noFill/>
          </a:ln>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Transportation Provided by </a:t>
            </a:r>
          </a:p>
          <a:p>
            <a:pPr algn="ct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Premier Transportation</a:t>
            </a:r>
          </a:p>
          <a:p>
            <a:pPr algn="ctr"/>
            <a:r>
              <a:rPr lang="en-US" sz="44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Of Knoxville</a:t>
            </a: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 </a:t>
            </a:r>
          </a:p>
          <a:p>
            <a:pPr algn="ctr"/>
            <a:endParaRPr lang="en-US" sz="44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2667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Premier Transportation Touring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24225"/>
            <a:ext cx="6705655" cy="3533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71" y="2924175"/>
            <a:ext cx="3314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04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1107" y="625758"/>
            <a:ext cx="7561814" cy="2800767"/>
          </a:xfrm>
          <a:prstGeom prst="rect">
            <a:avLst/>
          </a:prstGeom>
          <a:noFill/>
          <a:ln>
            <a:noFill/>
          </a:ln>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Premier Transportation </a:t>
            </a:r>
          </a:p>
          <a:p>
            <a:pPr algn="ct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of Knoxville</a:t>
            </a:r>
          </a:p>
          <a:p>
            <a:pPr algn="ctr"/>
            <a:r>
              <a:rPr lang="en-US" sz="4400" b="1" dirty="0">
                <a:solidFill>
                  <a:schemeClr val="tx2"/>
                </a:solidFill>
              </a:rPr>
              <a:t>PREMIER Amenities</a:t>
            </a:r>
          </a:p>
          <a:p>
            <a:pPr algn="ctr"/>
            <a:endParaRPr lang="en-US" sz="44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2667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68103" y="2795136"/>
            <a:ext cx="337148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tx2"/>
                </a:solidFill>
              </a:rPr>
              <a:t>Audio/Visual </a:t>
            </a:r>
            <a:r>
              <a:rPr lang="en-US" b="1" dirty="0">
                <a:solidFill>
                  <a:schemeClr val="tx2"/>
                </a:solidFill>
              </a:rPr>
              <a:t>Technology: DVD and CD players; Flat screen in-motion satellite televisions; Surround </a:t>
            </a:r>
            <a:r>
              <a:rPr lang="en-US" b="1" dirty="0" smtClean="0">
                <a:solidFill>
                  <a:schemeClr val="tx2"/>
                </a:solidFill>
              </a:rPr>
              <a:t>sound.</a:t>
            </a: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Wi-Fi </a:t>
            </a:r>
            <a:r>
              <a:rPr lang="en-US" b="1" dirty="0" smtClean="0">
                <a:solidFill>
                  <a:schemeClr val="tx2"/>
                </a:solidFill>
              </a:rPr>
              <a:t>access.</a:t>
            </a: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110 outlets/USB ports to charge </a:t>
            </a:r>
            <a:r>
              <a:rPr lang="en-US" b="1" dirty="0" smtClean="0">
                <a:solidFill>
                  <a:schemeClr val="tx2"/>
                </a:solidFill>
              </a:rPr>
              <a:t>devices.</a:t>
            </a: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Comfortable seating + </a:t>
            </a:r>
            <a:r>
              <a:rPr lang="en-US" b="1" dirty="0" smtClean="0">
                <a:solidFill>
                  <a:schemeClr val="tx2"/>
                </a:solidFill>
              </a:rPr>
              <a:t>Footrests.</a:t>
            </a: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Luggage </a:t>
            </a:r>
            <a:r>
              <a:rPr lang="en-US" b="1" dirty="0" smtClean="0">
                <a:solidFill>
                  <a:schemeClr val="tx2"/>
                </a:solidFill>
              </a:rPr>
              <a:t>storage.</a:t>
            </a: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Zoned heat and air </a:t>
            </a:r>
            <a:r>
              <a:rPr lang="en-US" b="1" dirty="0" smtClean="0">
                <a:solidFill>
                  <a:schemeClr val="tx2"/>
                </a:solidFill>
              </a:rPr>
              <a:t>conditioning.</a:t>
            </a:r>
            <a:endParaRPr lang="en-US" b="1" dirty="0">
              <a:solidFill>
                <a:schemeClr val="tx2"/>
              </a:solidFill>
            </a:endParaRPr>
          </a:p>
          <a:p>
            <a:pPr marL="285750" indent="-285750">
              <a:buFont typeface="Arial" panose="020B0604020202020204" pitchFamily="34" charset="0"/>
              <a:buChar char="•"/>
            </a:pPr>
            <a:r>
              <a:rPr lang="en-US" b="1" dirty="0" smtClean="0">
                <a:solidFill>
                  <a:schemeClr val="tx2"/>
                </a:solidFill>
              </a:rPr>
              <a:t>Restroom.</a:t>
            </a:r>
            <a:endParaRPr lang="en-US" b="1" dirty="0">
              <a:solidFill>
                <a:schemeClr val="tx2"/>
              </a:solidFill>
            </a:endParaRPr>
          </a:p>
        </p:txBody>
      </p:sp>
      <p:pic>
        <p:nvPicPr>
          <p:cNvPr id="1026" name="Picture 2" descr="Premier Transportation Touring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78" y="2945214"/>
            <a:ext cx="5350065" cy="2819400"/>
          </a:xfrm>
          <a:prstGeom prst="rect">
            <a:avLst/>
          </a:prstGeom>
          <a:noFill/>
          <a:extLst>
            <a:ext uri="{909E8E84-426E-40DD-AFC4-6F175D3DCCD1}">
              <a14:hiddenFill xmlns:a14="http://schemas.microsoft.com/office/drawing/2010/main">
                <a:solidFill>
                  <a:srgbClr val="FFFFFF"/>
                </a:solidFill>
              </a14:hiddenFill>
            </a:ext>
          </a:extLst>
        </p:spPr>
      </p:pic>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85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1108" y="625758"/>
            <a:ext cx="7561814" cy="2800767"/>
          </a:xfrm>
          <a:prstGeom prst="rect">
            <a:avLst/>
          </a:prstGeom>
          <a:noFill/>
          <a:ln>
            <a:noFill/>
          </a:ln>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Premier Transportation </a:t>
            </a:r>
          </a:p>
          <a:p>
            <a:pPr algn="ctr"/>
            <a:r>
              <a:rPr lang="en-US" sz="44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of Knoxville</a:t>
            </a:r>
          </a:p>
          <a:p>
            <a:pPr algn="ctr"/>
            <a:r>
              <a:rPr lang="en-US" sz="4400" b="1" dirty="0" smtClean="0"/>
              <a:t>PREMIER </a:t>
            </a:r>
            <a:r>
              <a:rPr lang="en-US" sz="4400" b="1" dirty="0"/>
              <a:t>Safety Features</a:t>
            </a:r>
          </a:p>
          <a:p>
            <a:pPr algn="ctr"/>
            <a:endParaRPr lang="en-US" sz="44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2667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68103" y="2795136"/>
            <a:ext cx="3371485"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err="1" smtClean="0"/>
              <a:t>SmartWave</a:t>
            </a:r>
            <a:r>
              <a:rPr lang="en-US" b="1" dirty="0" smtClean="0"/>
              <a:t> </a:t>
            </a:r>
            <a:r>
              <a:rPr lang="en-US" b="1" dirty="0"/>
              <a:t>Tire Pressure </a:t>
            </a:r>
            <a:r>
              <a:rPr lang="en-US" b="1" dirty="0" smtClean="0"/>
              <a:t>Monitoring.</a:t>
            </a:r>
            <a:endParaRPr lang="en-US" b="1" dirty="0"/>
          </a:p>
          <a:p>
            <a:pPr marL="285750" indent="-285750">
              <a:buFont typeface="Arial" panose="020B0604020202020204" pitchFamily="34" charset="0"/>
              <a:buChar char="•"/>
            </a:pPr>
            <a:r>
              <a:rPr lang="en-US" b="1" dirty="0"/>
              <a:t>Electronic </a:t>
            </a:r>
            <a:r>
              <a:rPr lang="en-US" b="1" dirty="0" smtClean="0"/>
              <a:t>Logs.</a:t>
            </a:r>
            <a:endParaRPr lang="en-US" b="1" dirty="0"/>
          </a:p>
          <a:p>
            <a:pPr marL="285750" indent="-285750">
              <a:buFont typeface="Arial" panose="020B0604020202020204" pitchFamily="34" charset="0"/>
              <a:buChar char="•"/>
            </a:pPr>
            <a:r>
              <a:rPr lang="en-US" b="1" dirty="0"/>
              <a:t>Fire suppression systems in the engine </a:t>
            </a:r>
            <a:r>
              <a:rPr lang="en-US" b="1" dirty="0" smtClean="0"/>
              <a:t>compartment.</a:t>
            </a:r>
            <a:endParaRPr lang="en-US" b="1" dirty="0"/>
          </a:p>
          <a:p>
            <a:pPr marL="285750" indent="-285750">
              <a:buFont typeface="Arial" panose="020B0604020202020204" pitchFamily="34" charset="0"/>
              <a:buChar char="•"/>
            </a:pPr>
            <a:r>
              <a:rPr lang="en-US" b="1" dirty="0"/>
              <a:t>GPS Insight Monitoring </a:t>
            </a:r>
            <a:r>
              <a:rPr lang="en-US" b="1" dirty="0" smtClean="0"/>
              <a:t>System.</a:t>
            </a:r>
            <a:endParaRPr lang="en-US" b="1" dirty="0"/>
          </a:p>
          <a:p>
            <a:pPr marL="285750" indent="-285750">
              <a:buFont typeface="Arial" panose="020B0604020202020204" pitchFamily="34" charset="0"/>
              <a:buChar char="•"/>
            </a:pPr>
            <a:r>
              <a:rPr lang="en-US" b="1" dirty="0"/>
              <a:t>Rear and side cameras as additional safety </a:t>
            </a:r>
            <a:r>
              <a:rPr lang="en-US" b="1" dirty="0" smtClean="0"/>
              <a:t>measures.</a:t>
            </a:r>
            <a:endParaRPr lang="en-US" b="1" dirty="0"/>
          </a:p>
          <a:p>
            <a:pPr marL="285750" indent="-285750">
              <a:buFont typeface="Arial" panose="020B0604020202020204" pitchFamily="34" charset="0"/>
              <a:buChar char="•"/>
            </a:pPr>
            <a:r>
              <a:rPr lang="en-US" b="1" dirty="0"/>
              <a:t>Latest equipment innovations, including engine and emission systems. </a:t>
            </a:r>
            <a:endParaRPr lang="en-US" b="1" dirty="0">
              <a:solidFill>
                <a:schemeClr val="tx2"/>
              </a:solidFill>
            </a:endParaRPr>
          </a:p>
        </p:txBody>
      </p:sp>
      <p:pic>
        <p:nvPicPr>
          <p:cNvPr id="1026" name="Picture 2" descr="Premier Transportation Touring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1"/>
            <a:ext cx="5350065" cy="2819400"/>
          </a:xfrm>
          <a:prstGeom prst="rect">
            <a:avLst/>
          </a:prstGeom>
          <a:noFill/>
          <a:extLst>
            <a:ext uri="{909E8E84-426E-40DD-AFC4-6F175D3DCCD1}">
              <a14:hiddenFill xmlns:a14="http://schemas.microsoft.com/office/drawing/2010/main">
                <a:solidFill>
                  <a:srgbClr val="FFFFFF"/>
                </a:solidFill>
              </a14:hiddenFill>
            </a:ext>
          </a:extLst>
        </p:spPr>
      </p:pic>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360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45914" y="625758"/>
            <a:ext cx="8452186" cy="1384995"/>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Lodging</a:t>
            </a:r>
          </a:p>
          <a:p>
            <a:pPr algn="ctr"/>
            <a:r>
              <a:rPr lang="en-US" sz="36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Hilton Washington-Dulles Airport</a:t>
            </a:r>
            <a:endParaRPr lang="en-US" sz="36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20574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Hilton Washington Dulles Airport Hotel, Herndon, VA - Hotel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75624"/>
            <a:ext cx="64293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 y="381000"/>
            <a:ext cx="907164" cy="962383"/>
          </a:xfrm>
          <a:prstGeom prst="rect">
            <a:avLst/>
          </a:prstGeom>
        </p:spPr>
      </p:pic>
    </p:spTree>
    <p:extLst>
      <p:ext uri="{BB962C8B-B14F-4D97-AF65-F5344CB8AC3E}">
        <p14:creationId xmlns:p14="http://schemas.microsoft.com/office/powerpoint/2010/main" val="1050817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1049915" y="625758"/>
            <a:ext cx="7044172" cy="1384995"/>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Lodging</a:t>
            </a:r>
          </a:p>
          <a:p>
            <a:pPr algn="ctr"/>
            <a:r>
              <a:rPr lang="en-US" sz="36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Washington Dulles Marriott</a:t>
            </a:r>
            <a:endParaRPr lang="en-US" sz="36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20574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2286857"/>
            <a:ext cx="581025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ashington Dulles Airport Marrio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2132"/>
            <a:ext cx="1957705" cy="97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869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0"/>
            <a:ext cx="9296400" cy="3429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8987805">
            <a:off x="-1199157" y="1461109"/>
            <a:ext cx="4385017" cy="8667970"/>
          </a:xfrm>
          <a:prstGeom prst="mo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2197001" y="625758"/>
            <a:ext cx="4750018" cy="1384995"/>
          </a:xfrm>
          <a:prstGeom prst="rect">
            <a:avLst/>
          </a:prstGeom>
          <a:noFill/>
          <a:ln>
            <a:no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Lodging</a:t>
            </a:r>
          </a:p>
          <a:p>
            <a:pPr algn="ctr"/>
            <a:r>
              <a:rPr lang="en-US" sz="3600" b="1" dirty="0" smtClean="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rPr>
              <a:t>Holiday Inn Dulles</a:t>
            </a:r>
            <a:endParaRPr lang="en-US" sz="3600" b="1" cap="none" spc="0" dirty="0">
              <a:ln w="12700">
                <a:solidFill>
                  <a:schemeClr val="tx2">
                    <a:satMod val="155000"/>
                  </a:schemeClr>
                </a:solidFill>
                <a:prstDash val="solid"/>
              </a:ln>
              <a:solidFill>
                <a:srgbClr val="F57E1B"/>
              </a:solidFill>
              <a:effectLst>
                <a:outerShdw blurRad="41275" dist="20320" dir="1800000" algn="tl" rotWithShape="0">
                  <a:srgbClr val="000000">
                    <a:alpha val="40000"/>
                  </a:srgbClr>
                </a:outerShdw>
              </a:effectLst>
              <a:latin typeface="Arial Black" panose="020B0A04020102020204" pitchFamily="34" charset="0"/>
            </a:endParaRPr>
          </a:p>
        </p:txBody>
      </p:sp>
      <p:cxnSp>
        <p:nvCxnSpPr>
          <p:cNvPr id="16" name="Straight Connector 15"/>
          <p:cNvCxnSpPr/>
          <p:nvPr/>
        </p:nvCxnSpPr>
        <p:spPr>
          <a:xfrm>
            <a:off x="152400" y="20574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6973" y="2438400"/>
            <a:ext cx="5750074" cy="37335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1359"/>
            <a:ext cx="2086266" cy="866896"/>
          </a:xfrm>
          <a:prstGeom prst="rect">
            <a:avLst/>
          </a:prstGeom>
        </p:spPr>
      </p:pic>
    </p:spTree>
    <p:extLst>
      <p:ext uri="{BB962C8B-B14F-4D97-AF65-F5344CB8AC3E}">
        <p14:creationId xmlns:p14="http://schemas.microsoft.com/office/powerpoint/2010/main" val="3503318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9318</TotalTime>
  <Words>1007</Words>
  <Application>Microsoft Macintosh PowerPoint</Application>
  <PresentationFormat>On-screen Show (4:3)</PresentationFormat>
  <Paragraphs>235</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Andalus</vt:lpstr>
      <vt:lpstr>Aparajita</vt:lpstr>
      <vt:lpstr>Arial</vt:lpstr>
      <vt:lpstr>Arial Black</vt:lpstr>
      <vt:lpstr>Arial Narrow</vt:lpstr>
      <vt:lpstr>Baskerville Old Face</vt:lpstr>
      <vt:lpstr>Bradley Hand ITC</vt:lpstr>
      <vt:lpstr>Brush Script MT</vt:lpstr>
      <vt:lpstr>Calibri</vt:lpstr>
      <vt:lpstr>Office Theme</vt:lpstr>
      <vt:lpstr>Washington, DC/Manassas Battlefields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DeSimone</dc:creator>
  <cp:lastModifiedBy>Microsoft Office User</cp:lastModifiedBy>
  <cp:revision>147</cp:revision>
  <dcterms:created xsi:type="dcterms:W3CDTF">2016-11-03T17:45:39Z</dcterms:created>
  <dcterms:modified xsi:type="dcterms:W3CDTF">2017-11-09T17:20:23Z</dcterms:modified>
</cp:coreProperties>
</file>